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8" r:id="rId3"/>
    <p:sldId id="273" r:id="rId4"/>
    <p:sldId id="279" r:id="rId5"/>
    <p:sldId id="280" r:id="rId6"/>
    <p:sldId id="281" r:id="rId7"/>
    <p:sldId id="293" r:id="rId8"/>
    <p:sldId id="299" r:id="rId9"/>
    <p:sldId id="300" r:id="rId10"/>
    <p:sldId id="301" r:id="rId11"/>
    <p:sldId id="302" r:id="rId12"/>
    <p:sldId id="283" r:id="rId13"/>
    <p:sldId id="303" r:id="rId14"/>
    <p:sldId id="304" r:id="rId15"/>
    <p:sldId id="286" r:id="rId16"/>
    <p:sldId id="285" r:id="rId17"/>
    <p:sldId id="289" r:id="rId18"/>
    <p:sldId id="291" r:id="rId19"/>
    <p:sldId id="288" r:id="rId20"/>
    <p:sldId id="287" r:id="rId21"/>
    <p:sldId id="290" r:id="rId22"/>
  </p:sldIdLst>
  <p:sldSz cx="9906000" cy="6858000" type="A4"/>
  <p:notesSz cx="6807200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EA4"/>
    <a:srgbClr val="595959"/>
    <a:srgbClr val="EC7EFE"/>
    <a:srgbClr val="E862FE"/>
    <a:srgbClr val="FE7EE3"/>
    <a:srgbClr val="E05DFF"/>
    <a:srgbClr val="CC99FF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500" autoAdjust="0"/>
  </p:normalViewPr>
  <p:slideViewPr>
    <p:cSldViewPr>
      <p:cViewPr varScale="1">
        <p:scale>
          <a:sx n="86" d="100"/>
          <a:sy n="86" d="100"/>
        </p:scale>
        <p:origin x="-168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592" y="-108"/>
      </p:cViewPr>
      <p:guideLst>
        <p:guide orient="horz" pos="313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E4BF5D-9E19-4354-8B05-721E1C362963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A71975-BD8C-4894-B08C-6816EAC32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Здравствуйте. Сегодня я хочу рассказать о витаминно-минеральных комплексах серии АЛФАВИТ, которые предназначены для детей. Но сначала давайте остановимся на вопросе грамотной витаминной профилактики в детском возрасте и поговорим о том, почему она так необходима.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7F38A3-5861-4D5B-BB59-52A18F8985D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поливитаминных и витаминно-минеральных комплексах, которые созданы без учета рекомендаций по раздельному и одновременному приему их компонентов, всасывание витаминов В6 и С ниже. В отличие от таких препаратов прием АЛФАВИТА позволяет повысить биодоступность  микронутриентов.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Эффективность применения детских комплексов серии АЛФАВИТ также доказана клинически. Вот результаты некоторых исследований.</a:t>
            </a:r>
          </a:p>
          <a:p>
            <a:pPr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Выявлено, что у детей – жителей мегаполисов имеются существенные нарушения минерального обмена, требующие коррекции с применением витаминно-минеральных комплексов. </a:t>
            </a:r>
          </a:p>
          <a:p>
            <a:pPr>
              <a:defRPr/>
            </a:pPr>
            <a:r>
              <a:rPr lang="ru-RU" dirty="0" smtClean="0"/>
              <a:t>Исследование «Возможности коррекции </a:t>
            </a:r>
            <a:r>
              <a:rPr lang="ru-RU" dirty="0" err="1" smtClean="0"/>
              <a:t>микроэлементозов</a:t>
            </a:r>
            <a:r>
              <a:rPr lang="ru-RU" dirty="0" smtClean="0"/>
              <a:t> у детей школьного возраста» (Санкт-Петербург) </a:t>
            </a:r>
            <a:r>
              <a:rPr lang="ru-RU" dirty="0" smtClean="0">
                <a:solidFill>
                  <a:schemeClr val="tx2"/>
                </a:solidFill>
              </a:rPr>
              <a:t>свидетельствует об эффективности </a:t>
            </a:r>
            <a:r>
              <a:rPr lang="ru-RU" dirty="0" smtClean="0"/>
              <a:t>витаминно-минерального комплекса АЛФАВИТ Школьник</a:t>
            </a:r>
            <a:r>
              <a:rPr lang="ru-RU" dirty="0" smtClean="0">
                <a:solidFill>
                  <a:schemeClr val="tx2"/>
                </a:solidFill>
              </a:rPr>
              <a:t> и его безопасности для коррекции недостаточной обеспеченности медью и селеном у детей.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Ещё одно исследование, посвященное микроэлементозам у детей.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 качестве приоритетных минеральных веществ определены йод, селен, цинк, медь, кальций, магний. Показана эффективность применения у детей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АЛФАВИТА Детский сад и АЛФАВИТА Школьник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для улучшения обеспеченности этими элементами.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A6345-340E-4360-994C-BF8BBCD42F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Исследование, посвященное применению АЛФАВИТА Школьник у детей с хроническим гастродуоденитом, показало, что:</a:t>
            </a:r>
          </a:p>
          <a:p>
            <a:pPr marL="266700" indent="-266700" algn="ju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Применение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АЛФАВИТА Школьник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 детей позволило в назначенные сроки (21 день) значительно улучшить или полностью купировать клинические проявления минеральной недостаточности.</a:t>
            </a:r>
          </a:p>
          <a:p>
            <a:pPr marL="266700" indent="-266700" algn="ju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 фоне приема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АЛФАВИТА Школьник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 детей с хроническим гастродуоденитом значительно уменьшились диспепсические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нарушения.</a:t>
            </a:r>
          </a:p>
          <a:p>
            <a:pPr marL="266700" indent="-266700" algn="ju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Ни у одного из пациентов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отмечено ухудшения самочувствия, аллергических реакций или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других нежелательных эффектов.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Также следует отметить, что, чем строже соблюдаются рекомендации по применению (прием 3 раза в день с промежутком во времени 4–6 часов), тем выше эффективность витаминной профилактики.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Исследование применения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АЛФАВИТА Наш малыш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показало следующее: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прием комплекса в течение 2 месяцев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способствует более легкому течению и снижает кратность респираторных инфекций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С учетом частоты предшествующих ОРЗ кратность респираторных инфекций снизилась вдвое;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не отмечалось случаев аллергических реакций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в том числе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 детей с диагнозом «атопический дерматит»;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появилась возможность привить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 соответствии с календарем прививок тех пациентов, вакцинация которых была затруднена ввиду частых респираторных инфекций;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родители отметили у детей значительное улучшение аппетита, стабилизацию настроения, нормализацию сна.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9F8BE-FDCD-47CF-8330-1BB2D10DE1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 период приема витаминно-минерального комплекса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АЛФАВИТ В сезон простуд для детей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инфекционно-воспалительные заболевания наблюдались лишь у 28 % детей, из них у 86 % заболевания протекали легко и не требовали применения антибактериальных препаратов.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E063B-CFB0-48FF-9EC4-F98F6C85B3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Эффективность детских витаминно-минеральных комплексов серии АЛФАВИТ обусловлена в том числе особенностями состава.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Рассмотрим особенности состава АЛФАВИТА Наш малыш (для детей от 1 года до 3 лет)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Состав комплекса разработан с учетом рекомендаций ВОЗ и НИИ питания РАМН. В составе 11 витаминов и 5 минералов.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Комплекс обладает высокой гипоаллергенностью: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содержит консервантов, красителей, ароматизаторов;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витамины представлены в неаллергенных формах.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В качестве источника витамина А включает бета-каротин, который превращается в витамин А только в необходимом организму количестве, не вызывает побочных реакций.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50B36-B263-4AEB-A093-9DAA8A6E30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Почему, говоря о детских витаминно-минеральных комплексах, мы все время заостряем внимание на отсутствии аллергических реакций?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Сегодня пищевая аллергия – одна из самых распространенных реакций аллергического типа. Среди детей раннего возраста ее распространенность составляет от 15 до 40 %. Поэтому наличие и количество вспомогательных веществ в составе детских витаминно-минеральных комплексов – это один из главных критериев их гипоаллергенности. Чем больше компонентов входят в состав комплекса, тем больше аллергенная нагрузка на организм и, следовательно, выше вероятность развития нежелательных реакций даже у ребенка, не склонного к аллергии.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АЛФАВИТ Наш малыш не содержит консервантов, красителей и  ароматизаторов. В составе всего 2 вспомогательных компонента – аэросил и сахарная пудра.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Ярко-оранжевый цвет напиткам, получаемым при растворении порошков из саше № 2 и № 3, придает активный компонент бета-каротин – природное вещество, от которого, например, зависит яркий цвет моркови. 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D3D32D-C7FD-4C7C-8DC3-AA44AA0FC2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Теперь обратимся к составу АЛФАВИТА В сезон простуд для детей (для детей от 3 до 12 лет).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В состав помимо всех витаминов и необходимых минералов включены пребиотики (лактулоза и олигосахариды):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Олигосахариды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стимулируют моторику желудочно-кишечного тракта, регулируют состав кишечной микрофлоры.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Лактулоза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создает благоприятную среду для роста собственной полезной микрофлоры в толстой кишке – лакто- 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бифидобактерий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а также способствует выведению токсинов, вырабатываемых в том числе болезнетворными организмами. Кроме того, лактулоза подавляет процессы гниения в кишечнике. Регулярный прием лактулозы способствует восстановлению клеточного и гуморального иммунитета.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Комплекс создан с учетом научных рекомендаций по раздельному и совместному приему полезных веществ. В результате витаминная профилактика становится эффективнее на 30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50 %, а риск аллергических реакций минимален.</a:t>
            </a:r>
            <a:endParaRPr 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757FC1-532F-42B5-B394-5FFC5D144E6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Дефицит витаминов – одна из самых распространенных причин нарушений здоровья у детей на территории России. Наиболее выражен дефицит витаминов-антиоксидантов – А, С, Е, витаминов группы В, фолиевой кислоты. В группу риска попадают дети практически всех возрастов.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48009-0CF4-4F50-BA9B-D15116F5FC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Рассмотрим также состав комплексов АЛФАВИТ Детский сад (для детей 3–7 лет) и АЛФАВИТ Школьник (для детей 7–14 лет):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Комплексы содержат все витамины и необходимые минералы для нормального роста и развития ребенка.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Дозировки специально подобраны для детей в возрасте от 3 до 7 и от 7 до 14 лет.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В качестве источника витамина А включают бета-каротин, который превращается в витамин А только в необходимом организму количестве, не вызывает побочных реакций.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Витамины представлены в неаллергенных формах.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Вещества, образующие потенциально небезопасные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пары (например, витамины В1 и В12), находятся в разных таблетках.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Созданы с учетом научных рекомендаций по раздельному и совместному приему полезных веществ. В результате витаминная профилактика становится эффективнее на 30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50 %, а риск аллергических реакций минимален.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ECB22-D545-49C9-9096-C8CB3F728F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8A5EF-08DC-4AC7-84A7-BB5E830586B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К основным причинам гиповитаминоза у  ребенка можно отнести: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аллергии и диеты, так как при них из рациона исключаются продукты-витаминоносители;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термическую обработку овощей и фруктов, которая приводит к разрушению витаминов и переводу минералов в неусвояемую форму;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дисбактериоз, которым страдают многие маленькие дети, а также другие расстройства ЖКТ, нарушающие всасывание витаминов и минералов в кишечнике.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Доказано, что недостаток витаминов и минералов испытывают дети: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 дефицитом веса, часто болеющие, с железодефицитной анемией и патологиями ЖКТ, почек, печени,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системы, принимающие некоторые лекарства, а также проживающие в экономически неблагоприятных районах.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45A60-EB1E-4326-BF11-228C6C70B9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 этой ситуации становится ясно, что восполнить недостаток полезных веществ можно путем приема специальных витаминно-минеральных комплексов. Но при выборе такого препаратов необходимо обращать внимание на его соответствие следующим требованиям: </a:t>
            </a:r>
          </a:p>
          <a:p>
            <a:pPr marL="444500" indent="-4445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полноценность и сбалансированность состава (для определенной возрастной группы, конкретного состояния );</a:t>
            </a:r>
          </a:p>
          <a:p>
            <a:pPr marL="444500" indent="-4445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гипоаллергенность всех компонентов и безопасность комплекса в целом;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4500" indent="-4445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совместимость компонентов комплекса и учет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научных рекомендаций по их раздельному и одновременному приему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444500" indent="-4445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 том, что это за рекомендации, поговорим подробнее.</a:t>
            </a:r>
            <a:endParaRPr 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D3B86-079B-4168-954F-46570B7472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Одновременный прием некоторых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микронутриентов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может снизить их усвоение и эффективность и даже вызвать аллергические реакции. Примеров таких нежелательных взаимодействий известно несколько десятков. При распределении компонентов-антагонистов по разным таблеткам или саше и их раздельном приеме с интервалом в 4–6 часов компоненты, входящие в состав одной таблетки или саше, полностью усвоятся и не будут взаимодействовать с компонентами следующей.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Такой подход позволяет:</a:t>
            </a:r>
          </a:p>
          <a:p>
            <a:pPr marL="342900" indent="-1651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снизить конкуренцию за активные переносчики при всасывании;</a:t>
            </a:r>
          </a:p>
          <a:p>
            <a:pPr marL="342900" indent="-1651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избежать симптома насыщения транспортных белков; </a:t>
            </a:r>
          </a:p>
          <a:p>
            <a:pPr marL="342900" indent="-1651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предотвратить возможные нежелательные взаимодействия;</a:t>
            </a:r>
          </a:p>
          <a:p>
            <a:pPr marL="342900" indent="-1651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без увеличения дозы повысить биодоступность орально принятых витаминов.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A486E-651C-4A7F-9828-30D7C20795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Витаминно-минеральные комплексы серии АЛФАВИТ созданы с учетом данных рекомендаций.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результате: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витаминная профилактика эффективнее в среднем на 30–50 %,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вероятность аллергических реакций сведена к минимуму.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2A9DD2-66DD-4DF8-818E-D327200FDD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Действительно ли учет научных рекомендаций по совместному и раздельному приему полезных веществ позволяет повысить эффективность витаминной профилактики на 30–50 %?</a:t>
            </a:r>
          </a:p>
          <a:p>
            <a:r>
              <a:rPr lang="ru-RU" smtClean="0"/>
              <a:t>Давайте подробнее рассмотрим этот вопрос на примере результатов исследования приема витаминно-минеральных комплексов серии АЛФАВИТ.</a:t>
            </a:r>
          </a:p>
          <a:p>
            <a:r>
              <a:rPr lang="ru-RU" smtClean="0"/>
              <a:t>Так, исследование, проведенное на базе института Гастроэнтерологии показало, что раздельный прием железа и кальция приводит к повышению всасывания железа в желудочно кишечном тракте на 45 %. 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А раздельный прием железа и цинка позволяет увеличить показатель концентрации цинка в крови на 60 %.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Раздельный прием витаминов В1 и В6 позволяет добиться более высокой максимальной концентрации в плазме крови этих витаминов по сравнению с комплексными однотаблеточными препаратами, что видно на графиках.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6431-0D03-4ACB-B6E3-C61608226F28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6A2D-2FCC-48A6-B268-F658A66A4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ECE3-0F46-4AEC-B0F4-C5D89199BD3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8F93-9E74-458C-9BFA-D7C7B553C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04E8-6B3D-4015-BC4A-40F20E745F8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D26C-3774-4790-B9C0-1EF5C48F3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7FA9-0451-4A84-8474-6AE97B7FC4C3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5B98-F2E5-4CAE-8D54-84B23E228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E681-709D-4CB5-94CF-8A30129FA67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30BC-EC04-442E-9D21-0175DD477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54C0-4E1C-411B-9ED3-DF084CB8E96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B357-D9D3-4D40-B4AD-0AD6A735F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E973-8B2B-4E97-8D93-42B8382A9284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5BAA-D0E9-437D-A413-0727230E3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1A2B1-8E6A-448F-8C01-FC36C0A017B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3156-D998-45CA-8638-AA4354E44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ADC9-8166-47A1-8DB8-A739FEB1BFF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8F6A-4BA2-487D-843C-6E93916E3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371FC-EC11-4176-B3DA-BE16151AA3F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E026A-71F0-4C17-BF3A-0E6E4341D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3D2C-F89A-46BE-8F00-672E14F90A0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310C-B0FD-4DAB-A9FE-E348D1094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9AD517-C0A8-444E-ACD9-4308CB56A917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45EAA0-D5D5-4A09-AEBD-9EC55A71D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/>
          </p:nvPr>
        </p:nvSpPr>
        <p:spPr>
          <a:xfrm>
            <a:off x="3559175" y="0"/>
            <a:ext cx="6346825" cy="785813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Исследования</a:t>
            </a:r>
          </a:p>
        </p:txBody>
      </p:sp>
      <p:sp>
        <p:nvSpPr>
          <p:cNvPr id="32771" name="Заголовок 1"/>
          <p:cNvSpPr txBox="1">
            <a:spLocks/>
          </p:cNvSpPr>
          <p:nvPr/>
        </p:nvSpPr>
        <p:spPr bwMode="auto">
          <a:xfrm>
            <a:off x="381000" y="785813"/>
            <a:ext cx="920432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rgbClr val="005EA4"/>
                </a:solidFill>
              </a:rPr>
              <a:t>Исследование «Эффективность витаминно-минеральных комплексов с точки зрения взаимодействия микронутриентов»*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" y="2011363"/>
            <a:ext cx="3938588" cy="279876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225" y="1428750"/>
            <a:ext cx="3652838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ru-RU" sz="1300" b="1" dirty="0">
                <a:latin typeface="Arial" pitchFamily="34" charset="0"/>
                <a:cs typeface="Arial" pitchFamily="34" charset="0"/>
              </a:rPr>
              <a:t>Динамика концентрации витамина В</a:t>
            </a:r>
            <a:r>
              <a:rPr lang="ru-RU" sz="1300" b="1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300" b="1" dirty="0">
                <a:latin typeface="Arial" pitchFamily="34" charset="0"/>
                <a:cs typeface="Arial" pitchFamily="34" charset="0"/>
              </a:rPr>
              <a:t>в плазме крови</a:t>
            </a:r>
            <a:endParaRPr lang="ru-RU" sz="13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88" y="4929188"/>
            <a:ext cx="4524375" cy="1000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1250" dirty="0">
                <a:solidFill>
                  <a:srgbClr val="595959"/>
                </a:solidFill>
              </a:rPr>
              <a:t>На рисунке показано содержание витамина В</a:t>
            </a:r>
            <a:r>
              <a:rPr lang="ru-RU" sz="1250" baseline="-25000" dirty="0">
                <a:solidFill>
                  <a:srgbClr val="595959"/>
                </a:solidFill>
              </a:rPr>
              <a:t>6</a:t>
            </a:r>
            <a:r>
              <a:rPr lang="ru-RU" sz="1250" dirty="0">
                <a:solidFill>
                  <a:srgbClr val="595959"/>
                </a:solidFill>
              </a:rPr>
              <a:t> в плазме крови: </a:t>
            </a:r>
          </a:p>
          <a:p>
            <a:pPr>
              <a:buFont typeface="Symbol" pitchFamily="18" charset="2"/>
              <a:buChar char="¨"/>
              <a:defRPr/>
            </a:pPr>
            <a:r>
              <a:rPr lang="ru-RU" sz="1250" dirty="0">
                <a:solidFill>
                  <a:srgbClr val="595959"/>
                </a:solidFill>
              </a:rPr>
              <a:t>  – эндогенного витамина В</a:t>
            </a:r>
            <a:r>
              <a:rPr lang="ru-RU" sz="1250" baseline="-25000" dirty="0">
                <a:solidFill>
                  <a:srgbClr val="595959"/>
                </a:solidFill>
              </a:rPr>
              <a:t>6</a:t>
            </a:r>
            <a:r>
              <a:rPr lang="ru-RU" sz="1250" dirty="0">
                <a:solidFill>
                  <a:srgbClr val="595959"/>
                </a:solidFill>
              </a:rPr>
              <a:t> (контроль),</a:t>
            </a:r>
          </a:p>
          <a:p>
            <a:pPr>
              <a:defRPr/>
            </a:pPr>
            <a:r>
              <a:rPr lang="ru-RU" sz="1250" dirty="0">
                <a:solidFill>
                  <a:srgbClr val="595959"/>
                </a:solidFill>
              </a:rPr>
              <a:t>▲ – после приема поливитаминного комплекса,</a:t>
            </a:r>
          </a:p>
          <a:p>
            <a:pPr>
              <a:defRPr/>
            </a:pPr>
            <a:r>
              <a:rPr lang="ru-RU" sz="1250" dirty="0">
                <a:solidFill>
                  <a:srgbClr val="595959"/>
                </a:solidFill>
              </a:rPr>
              <a:t> ■ – после приема витаминно-минерального комплекса,</a:t>
            </a:r>
          </a:p>
          <a:p>
            <a:pPr>
              <a:defRPr/>
            </a:pPr>
            <a:r>
              <a:rPr lang="ru-RU" sz="1250" b="1" dirty="0">
                <a:solidFill>
                  <a:srgbClr val="595959"/>
                </a:solidFill>
              </a:rPr>
              <a:t> Χ</a:t>
            </a:r>
            <a:r>
              <a:rPr lang="ru-RU" sz="1250" dirty="0">
                <a:solidFill>
                  <a:srgbClr val="595959"/>
                </a:solidFill>
              </a:rPr>
              <a:t> – после приема чистой субстанции витамина В</a:t>
            </a:r>
            <a:r>
              <a:rPr lang="ru-RU" sz="1250" baseline="-25000" dirty="0">
                <a:solidFill>
                  <a:srgbClr val="595959"/>
                </a:solidFill>
              </a:rPr>
              <a:t>6</a:t>
            </a:r>
            <a:r>
              <a:rPr lang="ru-RU" sz="1250" dirty="0">
                <a:solidFill>
                  <a:srgbClr val="595959"/>
                </a:solidFill>
              </a:rPr>
              <a:t>.</a:t>
            </a:r>
            <a:endParaRPr lang="ru-RU" sz="1250" dirty="0">
              <a:solidFill>
                <a:srgbClr val="595959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8688" y="2000250"/>
            <a:ext cx="4721225" cy="223996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24438" y="1428750"/>
            <a:ext cx="417830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Количество аскорбиновой кислоты, поступившей </a:t>
            </a:r>
          </a:p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в кровоток при приеме разных препаратов</a:t>
            </a:r>
            <a:endParaRPr lang="ru-RU" sz="1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38688" y="4229100"/>
            <a:ext cx="4953000" cy="16303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1400" dirty="0">
                <a:solidFill>
                  <a:srgbClr val="595959"/>
                </a:solidFill>
              </a:rPr>
              <a:t>В поливитаминных и витаминно-минеральных комплексах, которые созданы </a:t>
            </a:r>
            <a:r>
              <a:rPr lang="ru-RU" sz="1400" b="1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без учета влияния компонентов, всасывание витаминов В</a:t>
            </a:r>
            <a:r>
              <a:rPr lang="ru-RU" sz="1400" b="1" baseline="-25000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6</a:t>
            </a:r>
            <a:r>
              <a:rPr lang="ru-RU" sz="1400" b="1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 и С ниже.</a:t>
            </a:r>
          </a:p>
          <a:p>
            <a:pPr>
              <a:defRPr/>
            </a:pPr>
            <a:r>
              <a:rPr lang="ru-RU" sz="1400" dirty="0">
                <a:solidFill>
                  <a:srgbClr val="595959"/>
                </a:solidFill>
              </a:rPr>
              <a:t>В отличие от таких препаратов АЛФАВИТ создан с учетом рекомендаций ученых по раздельному и совместному приему полезных веществ, что позволяет повысить </a:t>
            </a:r>
            <a:r>
              <a:rPr lang="ru-RU" sz="1400" dirty="0" err="1">
                <a:solidFill>
                  <a:srgbClr val="595959"/>
                </a:solidFill>
              </a:rPr>
              <a:t>биодоступность</a:t>
            </a:r>
            <a:r>
              <a:rPr lang="ru-RU" sz="1400" dirty="0">
                <a:solidFill>
                  <a:srgbClr val="595959"/>
                </a:solidFill>
              </a:rPr>
              <a:t> микронутриентов.</a:t>
            </a:r>
          </a:p>
        </p:txBody>
      </p:sp>
      <p:sp>
        <p:nvSpPr>
          <p:cNvPr id="13" name="Овал 12"/>
          <p:cNvSpPr/>
          <p:nvPr/>
        </p:nvSpPr>
        <p:spPr>
          <a:xfrm>
            <a:off x="5381625" y="2286000"/>
            <a:ext cx="850900" cy="1571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9" name="Прямоугольник 13"/>
          <p:cNvSpPr>
            <a:spLocks noChangeArrowheads="1"/>
          </p:cNvSpPr>
          <p:nvPr/>
        </p:nvSpPr>
        <p:spPr bwMode="auto">
          <a:xfrm>
            <a:off x="738188" y="6018213"/>
            <a:ext cx="8572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rgbClr val="595959"/>
                </a:solidFill>
              </a:rPr>
              <a:t>__________________________</a:t>
            </a:r>
          </a:p>
          <a:p>
            <a:pPr algn="just"/>
            <a:r>
              <a:rPr lang="ru-RU" sz="1000">
                <a:solidFill>
                  <a:srgbClr val="595959"/>
                </a:solidFill>
              </a:rPr>
              <a:t>*Ших </a:t>
            </a:r>
            <a:r>
              <a:rPr lang="en-US" sz="1000">
                <a:solidFill>
                  <a:srgbClr val="595959"/>
                </a:solidFill>
              </a:rPr>
              <a:t>E.</a:t>
            </a:r>
            <a:r>
              <a:rPr lang="ru-RU" sz="1000">
                <a:solidFill>
                  <a:srgbClr val="595959"/>
                </a:solidFill>
              </a:rPr>
              <a:t>В. Эффективность витаминно-минеральных комплексов с точки зрения взаимодействия микронутриентов // Фармацевтический вестник. – 2004. – № 37.</a:t>
            </a:r>
          </a:p>
        </p:txBody>
      </p:sp>
      <p:sp>
        <p:nvSpPr>
          <p:cNvPr id="32780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ctrTitle"/>
          </p:nvPr>
        </p:nvSpPr>
        <p:spPr>
          <a:xfrm>
            <a:off x="3559175" y="0"/>
            <a:ext cx="6346825" cy="785813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Исследования</a:t>
            </a:r>
          </a:p>
        </p:txBody>
      </p:sp>
      <p:sp>
        <p:nvSpPr>
          <p:cNvPr id="34819" name="Заголовок 1"/>
          <p:cNvSpPr txBox="1">
            <a:spLocks/>
          </p:cNvSpPr>
          <p:nvPr/>
        </p:nvSpPr>
        <p:spPr bwMode="auto">
          <a:xfrm>
            <a:off x="523875" y="857250"/>
            <a:ext cx="9072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100" b="1">
                <a:solidFill>
                  <a:srgbClr val="005EA4"/>
                </a:solidFill>
              </a:rPr>
              <a:t>Исследование «Возможности коррекции микроэлементозов у детей школьного возраста»*</a:t>
            </a:r>
          </a:p>
        </p:txBody>
      </p:sp>
      <p:sp>
        <p:nvSpPr>
          <p:cNvPr id="34820" name="Заголовок 1"/>
          <p:cNvSpPr txBox="1">
            <a:spLocks/>
          </p:cNvSpPr>
          <p:nvPr/>
        </p:nvSpPr>
        <p:spPr bwMode="auto">
          <a:xfrm>
            <a:off x="595313" y="1571625"/>
            <a:ext cx="4857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>
                <a:solidFill>
                  <a:srgbClr val="595959"/>
                </a:solidFill>
              </a:rPr>
              <a:t>Н.А. Иванова, канд. мед. наук, доцент кафедры детских болезней </a:t>
            </a:r>
          </a:p>
          <a:p>
            <a:r>
              <a:rPr lang="ru-RU" sz="1200">
                <a:solidFill>
                  <a:srgbClr val="595959"/>
                </a:solidFill>
              </a:rPr>
              <a:t>ВМА им. Кирова, Санкт-Петербург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2705100"/>
            <a:ext cx="49530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95313" y="2000250"/>
            <a:ext cx="4875212" cy="642938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Удельный вес детей с недостаточной обеспеченностью МЭ в группе исследования до и после приема витаминно-минерального комплекса (ВМК) (в %)</a:t>
            </a:r>
            <a:endParaRPr lang="ru-RU" sz="1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823" name="Заголовок 1"/>
          <p:cNvSpPr txBox="1">
            <a:spLocks/>
          </p:cNvSpPr>
          <p:nvPr/>
        </p:nvSpPr>
        <p:spPr bwMode="auto">
          <a:xfrm>
            <a:off x="5738813" y="3143250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rgbClr val="595959"/>
                </a:solidFill>
              </a:rPr>
              <a:t>Результаты рандомизированного контролируемого наблюдательного когортного исследования по изучению витаминно-минерального комплекса АЛФАВИТ Школьник</a:t>
            </a:r>
            <a:r>
              <a:rPr lang="ru-RU" sz="1600"/>
              <a:t> </a:t>
            </a:r>
            <a:r>
              <a:rPr lang="ru-RU" sz="1600" b="1">
                <a:solidFill>
                  <a:srgbClr val="005EA4"/>
                </a:solidFill>
              </a:rPr>
              <a:t>свидетельствуют о его эффективности и безопасности для коррекции недостаточной обеспеченности медью и селеном у детей.</a:t>
            </a:r>
          </a:p>
        </p:txBody>
      </p:sp>
      <p:sp>
        <p:nvSpPr>
          <p:cNvPr id="34824" name="Прямоугольник 11"/>
          <p:cNvSpPr>
            <a:spLocks noChangeArrowheads="1"/>
          </p:cNvSpPr>
          <p:nvPr/>
        </p:nvSpPr>
        <p:spPr bwMode="auto">
          <a:xfrm>
            <a:off x="809625" y="6172200"/>
            <a:ext cx="8786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595959"/>
                </a:solidFill>
              </a:rPr>
              <a:t>__________________________</a:t>
            </a:r>
          </a:p>
          <a:p>
            <a:r>
              <a:rPr lang="ru-RU" sz="1000">
                <a:solidFill>
                  <a:srgbClr val="595959"/>
                </a:solidFill>
              </a:rPr>
              <a:t>* Иванова Н.А. </a:t>
            </a:r>
            <a:r>
              <a:rPr lang="ru-RU" sz="1000" b="1">
                <a:solidFill>
                  <a:srgbClr val="595959"/>
                </a:solidFill>
              </a:rPr>
              <a:t>Возможности коррекции микроэлементозов у детей школьного возраста </a:t>
            </a:r>
            <a:r>
              <a:rPr lang="ru-RU" sz="1000">
                <a:solidFill>
                  <a:srgbClr val="595959"/>
                </a:solidFill>
              </a:rPr>
              <a:t>//  Практика педиатра. – 2011. – № 2.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81688" y="2143125"/>
            <a:ext cx="2928937" cy="9286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Восполнение дефицита микроэлементов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 txBox="1">
            <a:spLocks noChangeArrowheads="1"/>
          </p:cNvSpPr>
          <p:nvPr/>
        </p:nvSpPr>
        <p:spPr bwMode="auto">
          <a:xfrm>
            <a:off x="488950" y="5857875"/>
            <a:ext cx="89995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000">
                <a:solidFill>
                  <a:srgbClr val="595959"/>
                </a:solidFill>
              </a:rPr>
              <a:t>___________________________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000">
                <a:solidFill>
                  <a:srgbClr val="595959"/>
                </a:solidFill>
              </a:rPr>
              <a:t>* Вильмс Е.А. и др. Микроэлементозы у детского населения мегаполиса: эпидемиологическая характеристика и возможности профилактики // Педиатрия. – 2011. – Т. 90. – № 1.</a:t>
            </a:r>
            <a:endParaRPr lang="el-GR" sz="1000">
              <a:solidFill>
                <a:srgbClr val="595959"/>
              </a:solidFill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273050" y="1484313"/>
            <a:ext cx="89296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5EA4"/>
                </a:solidFill>
              </a:rPr>
              <a:t>Исследование микроэлементозов у детей</a:t>
            </a:r>
          </a:p>
        </p:txBody>
      </p:sp>
      <p:sp>
        <p:nvSpPr>
          <p:cNvPr id="36868" name="TextBox 15"/>
          <p:cNvSpPr txBox="1">
            <a:spLocks noChangeArrowheads="1"/>
          </p:cNvSpPr>
          <p:nvPr/>
        </p:nvSpPr>
        <p:spPr bwMode="auto">
          <a:xfrm>
            <a:off x="6176963" y="4130675"/>
            <a:ext cx="33131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chemeClr val="bg1"/>
                </a:solidFill>
              </a:rPr>
              <a:t>Прием АЛФАВИТА Детский сад и АЛФАВИТА Школьник восполняет дефицит основных минералов у детей – жителей мегаполисов*.</a:t>
            </a:r>
          </a:p>
        </p:txBody>
      </p: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ctrTitle"/>
          </p:nvPr>
        </p:nvSpPr>
        <p:spPr>
          <a:xfrm>
            <a:off x="3559175" y="0"/>
            <a:ext cx="6346825" cy="785813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Исследования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438" y="4572000"/>
            <a:ext cx="8929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 algn="just">
              <a:buClr>
                <a:srgbClr val="005EA4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Применение </a:t>
            </a:r>
            <a:r>
              <a:rPr lang="ru-RU" sz="1600" b="1" dirty="0">
                <a:solidFill>
                  <a:srgbClr val="005EA4"/>
                </a:solidFill>
                <a:cs typeface="Arial" pitchFamily="34" charset="0"/>
              </a:rPr>
              <a:t>АЛФАВИТА Школьник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 детей позволило в назначенные сроки (21 день) значительно улучшить или полностью купировать клинические проявления минеральной недостаточности.</a:t>
            </a:r>
          </a:p>
          <a:p>
            <a:pPr marL="266700" indent="-266700" algn="just">
              <a:buClr>
                <a:srgbClr val="005EA4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 фоне приема </a:t>
            </a:r>
            <a:r>
              <a:rPr lang="ru-RU" sz="1600" b="1" dirty="0">
                <a:solidFill>
                  <a:srgbClr val="005EA4"/>
                </a:solidFill>
                <a:cs typeface="Arial" pitchFamily="34" charset="0"/>
              </a:rPr>
              <a:t>АЛФАВИТА Школьник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 детей с хроническим гастродуоденитом значительно уменьшились диспепсические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нарушения.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063" y="2357438"/>
            <a:ext cx="777557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523875" y="1357313"/>
            <a:ext cx="87868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eaLnBrk="0" hangingPunct="0"/>
            <a:r>
              <a:rPr lang="ru-RU" sz="2100" b="1">
                <a:solidFill>
                  <a:srgbClr val="005EA4"/>
                </a:solidFill>
              </a:rPr>
              <a:t>Исследование «Опыт применения АЛФАВИТА Школьник у детей с хроническим гастродуоденитом»* </a:t>
            </a: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738188" y="5886450"/>
            <a:ext cx="8715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38" tIns="40069" rIns="80138" bIns="40069">
            <a:spAutoFit/>
          </a:bodyPr>
          <a:lstStyle/>
          <a:p>
            <a:pPr algn="just"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______________________</a:t>
            </a:r>
          </a:p>
          <a:p>
            <a:pPr algn="just">
              <a:defRPr/>
            </a:pPr>
            <a:r>
              <a:rPr lang="ru-RU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*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Захарова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И.Н., Свинцицкая В.И., Елизова Л.И.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Преимущество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раздельного применения витаминно-минеральных комплексов у детей и подростков // Лечащий врач. – 2010. – Сентябрь. – № 8.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Прямоугольник 9"/>
          <p:cNvSpPr>
            <a:spLocks noChangeArrowheads="1"/>
          </p:cNvSpPr>
          <p:nvPr/>
        </p:nvSpPr>
        <p:spPr bwMode="auto">
          <a:xfrm>
            <a:off x="523875" y="2081213"/>
            <a:ext cx="7715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595959"/>
                </a:solidFill>
              </a:rPr>
              <a:t>Под руководством профессора, д.м.н. Захаровой И.Н. 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/>
          </p:nvPr>
        </p:nvSpPr>
        <p:spPr>
          <a:xfrm>
            <a:off x="3559175" y="0"/>
            <a:ext cx="6346825" cy="785813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Исследования</a:t>
            </a:r>
          </a:p>
        </p:txBody>
      </p:sp>
      <p:sp>
        <p:nvSpPr>
          <p:cNvPr id="40963" name="Заголовок 1"/>
          <p:cNvSpPr txBox="1">
            <a:spLocks/>
          </p:cNvSpPr>
          <p:nvPr/>
        </p:nvSpPr>
        <p:spPr bwMode="auto">
          <a:xfrm>
            <a:off x="458788" y="1285875"/>
            <a:ext cx="4565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>
                <a:solidFill>
                  <a:srgbClr val="595959"/>
                </a:solidFill>
              </a:rPr>
              <a:t>ГОУ ДПО РМАПО МЗ РФ, Москва </a:t>
            </a:r>
          </a:p>
          <a:p>
            <a:r>
              <a:rPr lang="ru-RU" sz="1200">
                <a:solidFill>
                  <a:srgbClr val="595959"/>
                </a:solidFill>
              </a:rPr>
              <a:t>И. Н. Захарова, В. И. Свинцицкая, Л. И. Елизова</a:t>
            </a:r>
          </a:p>
        </p:txBody>
      </p:sp>
      <p:sp>
        <p:nvSpPr>
          <p:cNvPr id="40964" name="Заголовок 1"/>
          <p:cNvSpPr txBox="1">
            <a:spLocks/>
          </p:cNvSpPr>
          <p:nvPr/>
        </p:nvSpPr>
        <p:spPr bwMode="auto">
          <a:xfrm>
            <a:off x="809625" y="6072188"/>
            <a:ext cx="8358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2"/>
              </a:buClr>
              <a:buSzPct val="120000"/>
            </a:pPr>
            <a:r>
              <a:rPr lang="ru-RU" sz="1000">
                <a:solidFill>
                  <a:srgbClr val="595959"/>
                </a:solidFill>
              </a:rPr>
              <a:t>_____________________________</a:t>
            </a:r>
            <a:endParaRPr lang="ru-RU" sz="1000" baseline="30000">
              <a:solidFill>
                <a:srgbClr val="595959"/>
              </a:solidFill>
            </a:endParaRPr>
          </a:p>
          <a:p>
            <a:pPr>
              <a:buClr>
                <a:schemeClr val="tx2"/>
              </a:buClr>
              <a:buSzPct val="120000"/>
            </a:pPr>
            <a:r>
              <a:rPr lang="ru-RU" sz="1000" baseline="30000">
                <a:solidFill>
                  <a:srgbClr val="595959"/>
                </a:solidFill>
              </a:rPr>
              <a:t>* </a:t>
            </a:r>
            <a:r>
              <a:rPr lang="ru-RU" sz="1000">
                <a:solidFill>
                  <a:srgbClr val="595959"/>
                </a:solidFill>
              </a:rPr>
              <a:t>Захарова И.Н., Свинцицкая В.И., Елизова Л. И. Преимущество раздельного применения витаминно-минеральных комплексов у детей и подростков // Лечащий врач. – 2010 – № 8. </a:t>
            </a: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2405063"/>
            <a:ext cx="51784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67375" y="3000375"/>
            <a:ext cx="4000500" cy="20716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Наибольший прирост уровня минералов в сыворотке крови отмечался при раздельном применении АЛФАВИТА Школьник.</a:t>
            </a:r>
          </a:p>
          <a:p>
            <a:pPr>
              <a:defRPr/>
            </a:pPr>
            <a:endParaRPr lang="ru-RU" sz="8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На фоне применения АЛФАВИТА Школьник </a:t>
            </a:r>
            <a:r>
              <a:rPr lang="ru-RU" sz="1400" b="1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ни у одного из пациентов не отмечено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ухудшения самочувствия,</a:t>
            </a:r>
            <a:r>
              <a:rPr lang="ru-RU" sz="1400" b="1" dirty="0">
                <a:solidFill>
                  <a:srgbClr val="595959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аллергических реакций </a:t>
            </a: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или других нежелательных эффектов.</a:t>
            </a:r>
          </a:p>
          <a:p>
            <a:pPr>
              <a:defRPr/>
            </a:pPr>
            <a:endParaRPr lang="ru-RU" sz="8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В результате приема АЛФАВИТА детьми с хроническим гастродуоденитом:</a:t>
            </a:r>
          </a:p>
          <a:p>
            <a:pPr marL="177800" indent="-177800">
              <a:buClr>
                <a:srgbClr val="005EA4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снизилась выраженность диспепсических явлений,</a:t>
            </a:r>
          </a:p>
          <a:p>
            <a:pPr marL="177800" indent="-177800">
              <a:buClr>
                <a:srgbClr val="005EA4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уменьшилось число детей с повышенной утомляемостью,</a:t>
            </a:r>
          </a:p>
          <a:p>
            <a:pPr marL="177800" indent="-177800">
              <a:buClr>
                <a:srgbClr val="005EA4"/>
              </a:buClr>
              <a:buSzPct val="110000"/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уменьшилось число детей, имевших сонливость, восстановилась целостность кожных покровов и слизистых.</a:t>
            </a:r>
          </a:p>
          <a:p>
            <a:pPr>
              <a:defRPr/>
            </a:pPr>
            <a:endParaRPr lang="ru-RU" sz="14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1000" y="1785938"/>
            <a:ext cx="4875213" cy="5715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Динамика прироста содержания микроэлементов</a:t>
            </a:r>
          </a:p>
          <a:p>
            <a:pPr algn="ctr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в крови в зависимости от схем применения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6000" y="1143000"/>
            <a:ext cx="2928938" cy="571500"/>
          </a:xfrm>
          <a:prstGeom prst="roundRect">
            <a:avLst/>
          </a:prstGeom>
          <a:solidFill>
            <a:srgbClr val="E8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Эффективность</a:t>
            </a:r>
          </a:p>
        </p:txBody>
      </p:sp>
      <p:sp>
        <p:nvSpPr>
          <p:cNvPr id="40969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5"/>
          <p:cNvSpPr txBox="1">
            <a:spLocks noChangeArrowheads="1"/>
          </p:cNvSpPr>
          <p:nvPr/>
        </p:nvSpPr>
        <p:spPr bwMode="auto">
          <a:xfrm>
            <a:off x="6132513" y="4208463"/>
            <a:ext cx="33210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chemeClr val="bg1"/>
                </a:solidFill>
              </a:rPr>
              <a:t>Прием АЛФАВИТА Наш малыш облегчает течение острых респираторных заболеваний у часто болеющих детей*.</a:t>
            </a:r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666750" y="6000750"/>
            <a:ext cx="8928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>
                <a:solidFill>
                  <a:srgbClr val="595959"/>
                </a:solidFill>
              </a:rPr>
              <a:t>_________________________</a:t>
            </a:r>
          </a:p>
          <a:p>
            <a:r>
              <a:rPr lang="ru-RU" sz="1000">
                <a:solidFill>
                  <a:srgbClr val="595959"/>
                </a:solidFill>
              </a:rPr>
              <a:t>* Ковригина Е.С. и др. Эффективность применения витаминно-минерального комплекса у часто болеющих детей, страдающих атопическим дерматитом //Вопросы практической педиатрии. – 2012. – № 5.</a:t>
            </a: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273050" y="1357313"/>
            <a:ext cx="8394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5EA4"/>
                </a:solidFill>
              </a:rPr>
              <a:t>Результаты применения витаминно-минерального комплекса АЛФАВИТ Наш малыш у часто болеющих детей*</a:t>
            </a:r>
          </a:p>
        </p:txBody>
      </p:sp>
      <p:sp>
        <p:nvSpPr>
          <p:cNvPr id="43013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04850" y="6000750"/>
            <a:ext cx="8783638" cy="35718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000" dirty="0">
                <a:solidFill>
                  <a:srgbClr val="595959"/>
                </a:solidFill>
              </a:rPr>
              <a:t>___________________________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000" dirty="0">
                <a:solidFill>
                  <a:srgbClr val="595959"/>
                </a:solidFill>
              </a:rPr>
              <a:t>* </a:t>
            </a:r>
            <a:r>
              <a:rPr lang="ru-RU" sz="1000" dirty="0" err="1">
                <a:solidFill>
                  <a:srgbClr val="595959"/>
                </a:solidFill>
              </a:rPr>
              <a:t>Снимщикова</a:t>
            </a:r>
            <a:r>
              <a:rPr lang="ru-RU" sz="1000" dirty="0">
                <a:solidFill>
                  <a:srgbClr val="595959"/>
                </a:solidFill>
              </a:rPr>
              <a:t> И.А. и др. Опыт применения </a:t>
            </a:r>
            <a:r>
              <a:rPr lang="ru-RU" sz="1000" dirty="0">
                <a:solidFill>
                  <a:srgbClr val="595959"/>
                </a:solidFill>
              </a:rPr>
              <a:t>витаминно-минерального комплекса </a:t>
            </a:r>
            <a:r>
              <a:rPr lang="ru-RU" sz="1000" dirty="0">
                <a:solidFill>
                  <a:srgbClr val="595959"/>
                </a:solidFill>
              </a:rPr>
              <a:t>с </a:t>
            </a:r>
            <a:r>
              <a:rPr lang="ru-RU" sz="1000" dirty="0" err="1">
                <a:solidFill>
                  <a:srgbClr val="595959"/>
                </a:solidFill>
              </a:rPr>
              <a:t>пребиотиками</a:t>
            </a:r>
            <a:r>
              <a:rPr lang="ru-RU" sz="1000" dirty="0">
                <a:solidFill>
                  <a:srgbClr val="595959"/>
                </a:solidFill>
              </a:rPr>
              <a:t> у часто болеющих детей // Вопросы современной педиатрии. </a:t>
            </a:r>
            <a:r>
              <a:rPr lang="ru-RU" sz="1000" dirty="0">
                <a:solidFill>
                  <a:srgbClr val="595959"/>
                </a:solidFill>
              </a:rPr>
              <a:t>– 2012</a:t>
            </a:r>
            <a:r>
              <a:rPr lang="ru-RU" sz="1000" dirty="0">
                <a:solidFill>
                  <a:srgbClr val="595959"/>
                </a:solidFill>
              </a:rPr>
              <a:t>. </a:t>
            </a:r>
            <a:r>
              <a:rPr lang="ru-RU" sz="1000" dirty="0">
                <a:solidFill>
                  <a:srgbClr val="595959"/>
                </a:solidFill>
              </a:rPr>
              <a:t>– </a:t>
            </a:r>
            <a:r>
              <a:rPr lang="ru-RU" sz="1000" dirty="0">
                <a:solidFill>
                  <a:srgbClr val="595959"/>
                </a:solidFill>
              </a:rPr>
              <a:t>№ 4.</a:t>
            </a:r>
            <a:endParaRPr lang="el-GR" sz="1000" dirty="0">
              <a:solidFill>
                <a:srgbClr val="595959"/>
              </a:solidFill>
            </a:endParaRPr>
          </a:p>
        </p:txBody>
      </p:sp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273050" y="1484313"/>
            <a:ext cx="89296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5EA4"/>
                </a:solidFill>
              </a:rPr>
              <a:t>Исследования применения детских витаминно-минеральных комплексов серии АЛФАВИТ</a:t>
            </a:r>
          </a:p>
        </p:txBody>
      </p:sp>
      <p:sp>
        <p:nvSpPr>
          <p:cNvPr id="45060" name="TextBox 15"/>
          <p:cNvSpPr txBox="1">
            <a:spLocks noChangeArrowheads="1"/>
          </p:cNvSpPr>
          <p:nvPr/>
        </p:nvSpPr>
        <p:spPr bwMode="auto">
          <a:xfrm>
            <a:off x="6176963" y="4005263"/>
            <a:ext cx="33131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chemeClr val="bg1"/>
                </a:solidFill>
              </a:rPr>
              <a:t>АЛФАВИТ В сезон простуд для детей снижает число рецидивов и способствует более легкому течению инфекционно-воспали- тельных заболеваний*</a:t>
            </a:r>
          </a:p>
        </p:txBody>
      </p:sp>
      <p:sp>
        <p:nvSpPr>
          <p:cNvPr id="45061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81338" y="2676525"/>
            <a:ext cx="6624637" cy="204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Разработан с учетом рекомендаций ВОЗ и НИИ питания РАМН.</a:t>
            </a:r>
          </a:p>
          <a:p>
            <a:pPr marL="1778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составе </a:t>
            </a: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11 витаминов,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минералов.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Комплекс обладает высокой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гипоаллергенностью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без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консервантов, красителей,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ароматизаторов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суточная доза разделена на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приема.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TextBox 11"/>
          <p:cNvSpPr txBox="1">
            <a:spLocks noChangeArrowheads="1"/>
          </p:cNvSpPr>
          <p:nvPr/>
        </p:nvSpPr>
        <p:spPr bwMode="auto">
          <a:xfrm>
            <a:off x="666750" y="1484313"/>
            <a:ext cx="8966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5EA4"/>
                </a:solidFill>
              </a:rPr>
              <a:t>Особенности состава АЛФАВИТА Наш малыш (от 1 до 3 лет)</a:t>
            </a:r>
          </a:p>
        </p:txBody>
      </p:sp>
      <p:sp>
        <p:nvSpPr>
          <p:cNvPr id="47108" name="TextBox 8"/>
          <p:cNvSpPr txBox="1">
            <a:spLocks noChangeArrowheads="1"/>
          </p:cNvSpPr>
          <p:nvPr/>
        </p:nvSpPr>
        <p:spPr bwMode="auto">
          <a:xfrm>
            <a:off x="776288" y="6308725"/>
            <a:ext cx="554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r>
              <a:rPr lang="ru-RU" sz="1200" b="1">
                <a:solidFill>
                  <a:srgbClr val="595959"/>
                </a:solidFill>
              </a:rPr>
              <a:t>Порядок приема таблеток неважен</a:t>
            </a:r>
            <a:r>
              <a:rPr lang="ru-RU" sz="12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47109" name="TextBox 9"/>
          <p:cNvSpPr txBox="1">
            <a:spLocks noChangeArrowheads="1"/>
          </p:cNvSpPr>
          <p:nvPr/>
        </p:nvSpPr>
        <p:spPr bwMode="auto">
          <a:xfrm>
            <a:off x="128588" y="638175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9"/>
          <p:cNvSpPr txBox="1">
            <a:spLocks noChangeArrowheads="1"/>
          </p:cNvSpPr>
          <p:nvPr/>
        </p:nvSpPr>
        <p:spPr bwMode="auto">
          <a:xfrm>
            <a:off x="5545138" y="5516563"/>
            <a:ext cx="35845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595959"/>
                </a:solidFill>
              </a:rPr>
              <a:t> </a:t>
            </a:r>
            <a:r>
              <a:rPr lang="ru-RU" sz="1000" b="1">
                <a:solidFill>
                  <a:srgbClr val="595959"/>
                </a:solidFill>
              </a:rPr>
              <a:t>– пищевые добавки</a:t>
            </a:r>
            <a:r>
              <a:rPr lang="ru-RU" sz="1000">
                <a:solidFill>
                  <a:srgbClr val="595959"/>
                </a:solidFill>
              </a:rPr>
              <a:t>    </a:t>
            </a:r>
          </a:p>
          <a:p>
            <a:endParaRPr lang="ru-RU" sz="1000">
              <a:solidFill>
                <a:srgbClr val="595959"/>
              </a:solidFill>
            </a:endParaRPr>
          </a:p>
          <a:p>
            <a:endParaRPr lang="ru-RU" sz="1000">
              <a:solidFill>
                <a:srgbClr val="595959"/>
              </a:solidFill>
            </a:endParaRPr>
          </a:p>
          <a:p>
            <a:r>
              <a:rPr lang="ru-RU" sz="1000">
                <a:solidFill>
                  <a:srgbClr val="595959"/>
                </a:solidFill>
              </a:rPr>
              <a:t>               </a:t>
            </a:r>
          </a:p>
          <a:p>
            <a:r>
              <a:rPr lang="ru-RU" sz="1000" b="1">
                <a:solidFill>
                  <a:srgbClr val="595959"/>
                </a:solidFill>
              </a:rPr>
              <a:t>– прочие вспомогательные вещества</a:t>
            </a:r>
          </a:p>
        </p:txBody>
      </p:sp>
      <p:sp>
        <p:nvSpPr>
          <p:cNvPr id="49155" name="TextBox 15"/>
          <p:cNvSpPr txBox="1">
            <a:spLocks noChangeArrowheads="1"/>
          </p:cNvSpPr>
          <p:nvPr/>
        </p:nvSpPr>
        <p:spPr bwMode="auto">
          <a:xfrm>
            <a:off x="452438" y="1285875"/>
            <a:ext cx="8786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5EA4"/>
                </a:solidFill>
              </a:rPr>
              <a:t>Содержание вспомогательных компонентов  в  различных детских витаминно-минеральных комплексах, представленных в России              </a:t>
            </a:r>
          </a:p>
        </p:txBody>
      </p:sp>
      <p:sp>
        <p:nvSpPr>
          <p:cNvPr id="49156" name="TextBox 9"/>
          <p:cNvSpPr txBox="1">
            <a:spLocks noChangeArrowheads="1"/>
          </p:cNvSpPr>
          <p:nvPr/>
        </p:nvSpPr>
        <p:spPr bwMode="auto">
          <a:xfrm>
            <a:off x="128588" y="638175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1"/>
          <p:cNvSpPr txBox="1">
            <a:spLocks noChangeArrowheads="1"/>
          </p:cNvSpPr>
          <p:nvPr/>
        </p:nvSpPr>
        <p:spPr bwMode="auto">
          <a:xfrm>
            <a:off x="415925" y="1454150"/>
            <a:ext cx="91090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5EA4"/>
                </a:solidFill>
              </a:rPr>
              <a:t>Особенности состава </a:t>
            </a:r>
          </a:p>
          <a:p>
            <a:r>
              <a:rPr lang="ru-RU" sz="2100" b="1">
                <a:solidFill>
                  <a:srgbClr val="005EA4"/>
                </a:solidFill>
              </a:rPr>
              <a:t>АЛФАВИТА В сезон простуд для детей (от 3 до 12 лет)</a:t>
            </a:r>
          </a:p>
        </p:txBody>
      </p:sp>
      <p:sp>
        <p:nvSpPr>
          <p:cNvPr id="51203" name="TextBox 8"/>
          <p:cNvSpPr txBox="1">
            <a:spLocks noChangeArrowheads="1"/>
          </p:cNvSpPr>
          <p:nvPr/>
        </p:nvSpPr>
        <p:spPr bwMode="auto">
          <a:xfrm>
            <a:off x="776288" y="6237288"/>
            <a:ext cx="5543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r>
              <a:rPr lang="ru-RU" sz="1200" b="1">
                <a:solidFill>
                  <a:srgbClr val="595959"/>
                </a:solidFill>
              </a:rPr>
              <a:t>Порядок приема таблеток неважен</a:t>
            </a:r>
            <a:r>
              <a:rPr lang="ru-RU" sz="12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51204" name="TextBox 8"/>
          <p:cNvSpPr txBox="1">
            <a:spLocks noChangeArrowheads="1"/>
          </p:cNvSpPr>
          <p:nvPr/>
        </p:nvSpPr>
        <p:spPr bwMode="auto">
          <a:xfrm>
            <a:off x="3944938" y="2420938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Clr>
                <a:srgbClr val="E46C0A"/>
              </a:buClr>
              <a:buSzPct val="120000"/>
            </a:pPr>
            <a:r>
              <a:rPr lang="ru-RU" sz="1600" b="1">
                <a:solidFill>
                  <a:srgbClr val="595959"/>
                </a:solidFill>
              </a:rPr>
              <a:t>Содержит пребиотики</a:t>
            </a:r>
          </a:p>
        </p:txBody>
      </p:sp>
      <p:sp>
        <p:nvSpPr>
          <p:cNvPr id="51205" name="TextBox 9"/>
          <p:cNvSpPr txBox="1">
            <a:spLocks noChangeArrowheads="1"/>
          </p:cNvSpPr>
          <p:nvPr/>
        </p:nvSpPr>
        <p:spPr bwMode="auto">
          <a:xfrm>
            <a:off x="128588" y="638175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5"/>
          <p:cNvSpPr txBox="1">
            <a:spLocks noChangeArrowheads="1"/>
          </p:cNvSpPr>
          <p:nvPr/>
        </p:nvSpPr>
        <p:spPr bwMode="auto">
          <a:xfrm>
            <a:off x="5961063" y="3429000"/>
            <a:ext cx="3527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Группы риска по дефициту витаминов:</a:t>
            </a:r>
          </a:p>
          <a:p>
            <a:endParaRPr lang="ru-RU" sz="1600" b="1">
              <a:solidFill>
                <a:schemeClr val="bg1"/>
              </a:solidFill>
            </a:endParaRPr>
          </a:p>
          <a:p>
            <a:pPr>
              <a:buClr>
                <a:srgbClr val="E46C0A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595959"/>
                </a:solidFill>
              </a:rPr>
              <a:t> </a:t>
            </a:r>
            <a:r>
              <a:rPr lang="ru-RU" sz="1600">
                <a:solidFill>
                  <a:srgbClr val="595959"/>
                </a:solidFill>
              </a:rPr>
              <a:t>дети до 3 лет</a:t>
            </a:r>
          </a:p>
          <a:p>
            <a:pPr>
              <a:buClr>
                <a:srgbClr val="E46C0A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595959"/>
                </a:solidFill>
              </a:rPr>
              <a:t> </a:t>
            </a:r>
            <a:r>
              <a:rPr lang="ru-RU" sz="1600">
                <a:solidFill>
                  <a:srgbClr val="595959"/>
                </a:solidFill>
              </a:rPr>
              <a:t>дети от 5 до 7 лет</a:t>
            </a:r>
          </a:p>
          <a:p>
            <a:pPr>
              <a:buClr>
                <a:srgbClr val="E46C0A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595959"/>
                </a:solidFill>
              </a:rPr>
              <a:t> </a:t>
            </a:r>
            <a:r>
              <a:rPr lang="ru-RU" sz="1600">
                <a:solidFill>
                  <a:srgbClr val="595959"/>
                </a:solidFill>
              </a:rPr>
              <a:t>подростки 11–15 лет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273050" y="1484313"/>
            <a:ext cx="873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5EA4"/>
                </a:solidFill>
              </a:rPr>
              <a:t>Дефицит витаминов у детей в России</a:t>
            </a: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776288" y="6165850"/>
            <a:ext cx="6191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ru-RU" sz="1000">
                <a:solidFill>
                  <a:srgbClr val="595959"/>
                </a:solidFill>
              </a:rPr>
              <a:t>___________________________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n-US" sz="1000">
                <a:solidFill>
                  <a:srgbClr val="595959"/>
                </a:solidFill>
              </a:rPr>
              <a:t>C</a:t>
            </a:r>
            <a:r>
              <a:rPr lang="ru-RU" sz="1000">
                <a:solidFill>
                  <a:srgbClr val="595959"/>
                </a:solidFill>
              </a:rPr>
              <a:t>м.: </a:t>
            </a:r>
            <a:r>
              <a:rPr lang="el-GR" sz="1000">
                <a:solidFill>
                  <a:srgbClr val="595959"/>
                </a:solidFill>
              </a:rPr>
              <a:t>Намазова Л., Громов И</a:t>
            </a:r>
            <a:r>
              <a:rPr lang="ru-RU" sz="1000">
                <a:solidFill>
                  <a:srgbClr val="595959"/>
                </a:solidFill>
              </a:rPr>
              <a:t>. </a:t>
            </a:r>
            <a:r>
              <a:rPr lang="el-GR" sz="1000">
                <a:solidFill>
                  <a:srgbClr val="595959"/>
                </a:solidFill>
              </a:rPr>
              <a:t>Применение поливитаминов у</a:t>
            </a:r>
            <a:r>
              <a:rPr lang="ru-RU" sz="1000">
                <a:solidFill>
                  <a:srgbClr val="595959"/>
                </a:solidFill>
              </a:rPr>
              <a:t> де</a:t>
            </a:r>
            <a:r>
              <a:rPr lang="el-GR" sz="1000">
                <a:solidFill>
                  <a:srgbClr val="595959"/>
                </a:solidFill>
              </a:rPr>
              <a:t>тей</a:t>
            </a:r>
            <a:r>
              <a:rPr lang="ru-RU" sz="1000">
                <a:solidFill>
                  <a:srgbClr val="595959"/>
                </a:solidFill>
              </a:rPr>
              <a:t> //  Врач. – 2007. – № 11.</a:t>
            </a:r>
            <a:endParaRPr lang="el-GR" sz="1000">
              <a:solidFill>
                <a:srgbClr val="595959"/>
              </a:solidFill>
            </a:endParaRP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448175" y="2836863"/>
            <a:ext cx="50419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Все витамины и необходимые минералы  с учетом потребностей  РФ.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Wingdings" pitchFamily="2" charset="2"/>
              <a:buChar char="§"/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счет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разделения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компонентов, одновременный прием которых нежелателен: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сводится к минимуму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риск аллергии;</a:t>
            </a: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эффективность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витаминной профилактики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повышается на 30–50 %.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rgbClr val="005EA4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Витамин А в виде безопасного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бета-каротина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3251" name="TextBox 8"/>
          <p:cNvSpPr txBox="1">
            <a:spLocks noChangeArrowheads="1"/>
          </p:cNvSpPr>
          <p:nvPr/>
        </p:nvSpPr>
        <p:spPr bwMode="auto">
          <a:xfrm>
            <a:off x="776288" y="6308725"/>
            <a:ext cx="554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r>
              <a:rPr lang="ru-RU" sz="1200" b="1">
                <a:solidFill>
                  <a:srgbClr val="595959"/>
                </a:solidFill>
              </a:rPr>
              <a:t>Порядок приема таблеток неважен</a:t>
            </a:r>
            <a:r>
              <a:rPr lang="ru-RU" sz="12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53252" name="TextBox 11"/>
          <p:cNvSpPr txBox="1">
            <a:spLocks noChangeArrowheads="1"/>
          </p:cNvSpPr>
          <p:nvPr/>
        </p:nvSpPr>
        <p:spPr bwMode="auto">
          <a:xfrm>
            <a:off x="273050" y="1484313"/>
            <a:ext cx="93233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5EA4"/>
                </a:solidFill>
              </a:rPr>
              <a:t>Особенности состава </a:t>
            </a:r>
          </a:p>
          <a:p>
            <a:r>
              <a:rPr lang="ru-RU" sz="2100" b="1">
                <a:solidFill>
                  <a:srgbClr val="005EA4"/>
                </a:solidFill>
              </a:rPr>
              <a:t>АЛФАВИТА Детский сад (3–7 лет) и АЛФАВИТА Школьник (7–14 лет)</a:t>
            </a:r>
          </a:p>
        </p:txBody>
      </p:sp>
      <p:sp>
        <p:nvSpPr>
          <p:cNvPr id="53253" name="TextBox 9"/>
          <p:cNvSpPr txBox="1">
            <a:spLocks noChangeArrowheads="1"/>
          </p:cNvSpPr>
          <p:nvPr/>
        </p:nvSpPr>
        <p:spPr bwMode="auto">
          <a:xfrm>
            <a:off x="128588" y="638175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1778000" y="2428875"/>
            <a:ext cx="6732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776288" y="4929188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E46C0A"/>
              </a:buClr>
              <a:buSzPct val="100000"/>
              <a:buFont typeface="Wingdings" pitchFamily="2" charset="2"/>
              <a:buNone/>
            </a:pPr>
            <a:r>
              <a:rPr lang="ru-RU" sz="1600" b="1">
                <a:solidFill>
                  <a:schemeClr val="bg1"/>
                </a:solidFill>
              </a:rPr>
              <a:t>Аллергии </a:t>
            </a:r>
          </a:p>
          <a:p>
            <a:pPr algn="ctr">
              <a:buClr>
                <a:srgbClr val="E46C0A"/>
              </a:buClr>
              <a:buSzPct val="100000"/>
              <a:buFont typeface="Wingdings" pitchFamily="2" charset="2"/>
              <a:buNone/>
            </a:pPr>
            <a:r>
              <a:rPr lang="ru-RU" sz="1600" b="1">
                <a:solidFill>
                  <a:schemeClr val="bg1"/>
                </a:solidFill>
              </a:rPr>
              <a:t>и диеты</a:t>
            </a:r>
          </a:p>
        </p:txBody>
      </p:sp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273050" y="1484313"/>
            <a:ext cx="873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5EA4"/>
                </a:solidFill>
              </a:rPr>
              <a:t>Причины гиповитаминоза у детей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3648075" y="4813300"/>
            <a:ext cx="2447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E46C0A"/>
              </a:buClr>
              <a:buSzPct val="100000"/>
              <a:buFont typeface="Wingdings" pitchFamily="2" charset="2"/>
              <a:buNone/>
            </a:pPr>
            <a:r>
              <a:rPr lang="ru-RU" sz="1600" b="1">
                <a:solidFill>
                  <a:schemeClr val="bg1"/>
                </a:solidFill>
              </a:rPr>
              <a:t>Термическая обработка овощей и фруктов</a:t>
            </a: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6392863" y="4813300"/>
            <a:ext cx="2592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E46C0A"/>
              </a:buClr>
              <a:buSzPct val="100000"/>
              <a:buFont typeface="Wingdings" pitchFamily="2" charset="2"/>
              <a:buNone/>
            </a:pPr>
            <a:r>
              <a:rPr lang="ru-RU" sz="1600" b="1">
                <a:solidFill>
                  <a:schemeClr val="bg1"/>
                </a:solidFill>
              </a:rPr>
              <a:t>Дисбактериоз,</a:t>
            </a:r>
          </a:p>
          <a:p>
            <a:pPr algn="ctr">
              <a:buClr>
                <a:srgbClr val="E46C0A"/>
              </a:buClr>
              <a:buSzPct val="100000"/>
              <a:buFont typeface="Wingdings" pitchFamily="2" charset="2"/>
              <a:buNone/>
            </a:pPr>
            <a:r>
              <a:rPr lang="ru-RU" sz="1600" b="1">
                <a:solidFill>
                  <a:schemeClr val="bg1"/>
                </a:solidFill>
              </a:rPr>
              <a:t>другие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расстройства ЖКТ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52438" y="1458913"/>
            <a:ext cx="8048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5EA4"/>
                </a:solidFill>
              </a:rPr>
              <a:t>Критерии выбора витаминно-минерального комплекса:</a:t>
            </a: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273050" y="2492375"/>
            <a:ext cx="90725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20000"/>
              <a:buFont typeface="Wingdings" pitchFamily="2" charset="2"/>
              <a:buChar char="§"/>
            </a:pPr>
            <a:r>
              <a:rPr lang="ru-RU" sz="1600">
                <a:solidFill>
                  <a:srgbClr val="595959"/>
                </a:solidFill>
              </a:rPr>
              <a:t>полноценность и сбалансированность состава </a:t>
            </a:r>
          </a:p>
          <a:p>
            <a:pPr marL="273050" indent="-273050" algn="just"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20000"/>
              <a:buFont typeface="Wingdings" pitchFamily="2" charset="2"/>
              <a:buChar char="§"/>
            </a:pPr>
            <a:r>
              <a:rPr lang="ru-RU" sz="1600">
                <a:solidFill>
                  <a:srgbClr val="595959"/>
                </a:solidFill>
              </a:rPr>
              <a:t>гипоаллергенность всех компонентов и безопасность комплекса в целом</a:t>
            </a:r>
            <a:endParaRPr lang="en-US" sz="1600">
              <a:solidFill>
                <a:srgbClr val="595959"/>
              </a:solidFill>
            </a:endParaRPr>
          </a:p>
          <a:p>
            <a:pPr marL="273050" indent="-273050" algn="just"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20000"/>
              <a:buFont typeface="Wingdings" pitchFamily="2" charset="2"/>
              <a:buChar char="§"/>
            </a:pPr>
            <a:r>
              <a:rPr lang="ru-RU" sz="1600">
                <a:solidFill>
                  <a:srgbClr val="595959"/>
                </a:solidFill>
              </a:rPr>
              <a:t>совместимость компонентов комплекса и учет научных рекомендаций по их раздельному и одновременному приему</a:t>
            </a: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73050" y="1484313"/>
            <a:ext cx="9632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5EA4"/>
                </a:solidFill>
              </a:rPr>
              <a:t>Учет научных рекомендаций по раздельному </a:t>
            </a:r>
          </a:p>
          <a:p>
            <a:r>
              <a:rPr lang="ru-RU" sz="2100" b="1">
                <a:solidFill>
                  <a:srgbClr val="005EA4"/>
                </a:solidFill>
              </a:rPr>
              <a:t>и одновременному приему микронутриентов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775" y="4652963"/>
            <a:ext cx="9055100" cy="155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ru-RU" sz="1600" dirty="0">
              <a:solidFill>
                <a:srgbClr val="595959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595959"/>
                </a:solidFill>
              </a:rPr>
              <a:t>Такой подход позволяет:</a:t>
            </a:r>
          </a:p>
          <a:p>
            <a:pPr marL="177800" indent="-177800" algn="just">
              <a:buClr>
                <a:srgbClr val="005EA4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595959"/>
                </a:solidFill>
              </a:rPr>
              <a:t>снизить конкуренцию за активные переносчики при всасывании;</a:t>
            </a:r>
          </a:p>
          <a:p>
            <a:pPr marL="177800" indent="-177800" algn="just">
              <a:buClr>
                <a:srgbClr val="005EA4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595959"/>
                </a:solidFill>
              </a:rPr>
              <a:t>избежать симптома насыщения транспортных белков; </a:t>
            </a:r>
          </a:p>
          <a:p>
            <a:pPr marL="177800" indent="-177800" algn="just">
              <a:buClr>
                <a:srgbClr val="005EA4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595959"/>
                </a:solidFill>
              </a:rPr>
              <a:t>предотвратить возможные нежелательные взаимодействия;</a:t>
            </a:r>
          </a:p>
          <a:p>
            <a:pPr marL="177800" indent="-177800" algn="just">
              <a:buClr>
                <a:srgbClr val="005EA4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595959"/>
                </a:solidFill>
              </a:rPr>
              <a:t>без увеличения дозы повысить </a:t>
            </a:r>
            <a:r>
              <a:rPr lang="ru-RU" sz="1600" dirty="0" err="1">
                <a:solidFill>
                  <a:srgbClr val="595959"/>
                </a:solidFill>
              </a:rPr>
              <a:t>биодоступность</a:t>
            </a:r>
            <a:r>
              <a:rPr lang="ru-RU" sz="1600" dirty="0">
                <a:solidFill>
                  <a:srgbClr val="595959"/>
                </a:solidFill>
              </a:rPr>
              <a:t> орально принятых витаминов.  </a:t>
            </a:r>
            <a:endParaRPr lang="ru-RU" sz="1600" dirty="0">
              <a:solidFill>
                <a:srgbClr val="595959"/>
              </a:solidFill>
            </a:endParaRPr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73050" y="1471613"/>
            <a:ext cx="878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005EA4"/>
                </a:solidFill>
              </a:rPr>
              <a:t>АЛФАВИТ создан с учетом рекомендаций ученых по совместному и раздельному приему полезных веществ</a:t>
            </a:r>
          </a:p>
          <a:p>
            <a:endParaRPr lang="ru-RU" sz="1100" b="1">
              <a:solidFill>
                <a:srgbClr val="005EA4"/>
              </a:solidFill>
            </a:endParaRPr>
          </a:p>
          <a:p>
            <a:r>
              <a:rPr lang="ru-RU" b="1">
                <a:solidFill>
                  <a:srgbClr val="005EA4"/>
                </a:solidFill>
              </a:rPr>
              <a:t>Это обеспечивает:</a:t>
            </a:r>
          </a:p>
        </p:txBody>
      </p:sp>
      <p:sp>
        <p:nvSpPr>
          <p:cNvPr id="24579" name="TextBox 8"/>
          <p:cNvSpPr txBox="1">
            <a:spLocks noChangeArrowheads="1"/>
          </p:cNvSpPr>
          <p:nvPr/>
        </p:nvSpPr>
        <p:spPr bwMode="auto">
          <a:xfrm>
            <a:off x="1138238" y="2565400"/>
            <a:ext cx="5543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r>
              <a:rPr lang="ru-RU" sz="1600" b="1">
                <a:solidFill>
                  <a:srgbClr val="595959"/>
                </a:solidFill>
              </a:rPr>
              <a:t>возможность увеличить пользу</a:t>
            </a:r>
          </a:p>
          <a:p>
            <a:pPr marL="273050" indent="-273050"/>
            <a:r>
              <a:rPr lang="ru-RU" sz="1600">
                <a:solidFill>
                  <a:srgbClr val="595959"/>
                </a:solidFill>
              </a:rPr>
              <a:t>от приема витаминов на 30–50 %;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1138238" y="3500438"/>
            <a:ext cx="5110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r>
              <a:rPr lang="ru-RU" sz="1600" b="1">
                <a:solidFill>
                  <a:srgbClr val="595959"/>
                </a:solidFill>
              </a:rPr>
              <a:t>гипоаллергенность </a:t>
            </a:r>
            <a:r>
              <a:rPr lang="ru-RU" sz="1600">
                <a:solidFill>
                  <a:srgbClr val="595959"/>
                </a:solidFill>
              </a:rPr>
              <a:t>(низкий риск аллергии).</a:t>
            </a: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6" descr="Untitled-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" y="1916113"/>
            <a:ext cx="45735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1"/>
          <p:cNvSpPr>
            <a:spLocks noGrp="1"/>
          </p:cNvSpPr>
          <p:nvPr>
            <p:ph type="ctrTitle"/>
          </p:nvPr>
        </p:nvSpPr>
        <p:spPr>
          <a:xfrm>
            <a:off x="3559175" y="0"/>
            <a:ext cx="6346825" cy="785813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Исследования</a:t>
            </a:r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452438" y="1066800"/>
            <a:ext cx="90725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68300" defTabSz="995363">
              <a:lnSpc>
                <a:spcPct val="80000"/>
              </a:lnSpc>
            </a:pPr>
            <a:r>
              <a:rPr lang="ru-RU" sz="2100" b="1">
                <a:solidFill>
                  <a:srgbClr val="005EA4"/>
                </a:solidFill>
              </a:rPr>
              <a:t>Результаты многочисленных исследований, посвященных одновременному приему ряда микронутриентов, показывают, например, что: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738" y="1844675"/>
            <a:ext cx="4402137" cy="366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rgbClr val="005EA4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При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одновременном приеме с кальцием усвоение железа снижается на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50 %*.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rgbClr val="005EA4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Фолиевая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кислота и цинк, входящие в одну таблетку, могут образовывать нерастворимые комплексы при хранении препарата, что приводит к снижению его эффективности**.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rgbClr val="005EA4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Антиоксидантный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эффект витамина Е усиливается в присутствии селена***.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rgbClr val="005EA4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Витамин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улучшает усвоение кальция и фосфора***.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200" y="5445125"/>
            <a:ext cx="7493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3559175" y="0"/>
            <a:ext cx="6346825" cy="785813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Исследования</a:t>
            </a:r>
          </a:p>
        </p:txBody>
      </p:sp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400050" y="1285875"/>
            <a:ext cx="84820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100" b="1">
                <a:solidFill>
                  <a:srgbClr val="005EA4"/>
                </a:solidFill>
              </a:rPr>
              <a:t>Исследование «Повышение биодоступности цинка как результат конструирования витаминно-минерального комплекса с учетом взаимодействия компонентов»*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" y="2312988"/>
            <a:ext cx="568325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Заголовок 1"/>
          <p:cNvSpPr txBox="1">
            <a:spLocks/>
          </p:cNvSpPr>
          <p:nvPr/>
        </p:nvSpPr>
        <p:spPr bwMode="auto">
          <a:xfrm>
            <a:off x="6191250" y="3286125"/>
            <a:ext cx="33543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rgbClr val="005EA4"/>
                </a:solidFill>
              </a:rPr>
              <a:t>Раздельный прием железа и цинка </a:t>
            </a:r>
            <a:r>
              <a:rPr lang="ru-RU" sz="1600">
                <a:solidFill>
                  <a:srgbClr val="595959"/>
                </a:solidFill>
              </a:rPr>
              <a:t>в комплексе АЛФАВИТ позволяет </a:t>
            </a:r>
            <a:r>
              <a:rPr lang="ru-RU" sz="1600" b="1">
                <a:solidFill>
                  <a:srgbClr val="005EA4"/>
                </a:solidFill>
              </a:rPr>
              <a:t>увеличить показатель концентрации цинка в крови на 60 %</a:t>
            </a:r>
            <a:r>
              <a:rPr lang="ru-RU" sz="1600">
                <a:solidFill>
                  <a:srgbClr val="005EA4"/>
                </a:solidFill>
              </a:rPr>
              <a:t> </a:t>
            </a:r>
            <a:r>
              <a:rPr lang="ru-RU" sz="1600">
                <a:solidFill>
                  <a:srgbClr val="595959"/>
                </a:solidFill>
              </a:rPr>
              <a:t>в сравнении с другими популярными однотаблеточными комплексами, в которых железо и цинк находятся в одной таблетке.</a:t>
            </a:r>
            <a:endParaRPr lang="ru-RU" sz="1600" b="1">
              <a:solidFill>
                <a:srgbClr val="595959"/>
              </a:solidFill>
            </a:endParaRPr>
          </a:p>
        </p:txBody>
      </p:sp>
      <p:sp>
        <p:nvSpPr>
          <p:cNvPr id="28678" name="Прямоугольник 17"/>
          <p:cNvSpPr>
            <a:spLocks noChangeArrowheads="1"/>
          </p:cNvSpPr>
          <p:nvPr/>
        </p:nvSpPr>
        <p:spPr bwMode="auto">
          <a:xfrm>
            <a:off x="400050" y="5753100"/>
            <a:ext cx="87677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rgbClr val="595959"/>
                </a:solidFill>
              </a:rPr>
              <a:t>__________________________</a:t>
            </a:r>
          </a:p>
          <a:p>
            <a:pPr algn="just"/>
            <a:r>
              <a:rPr lang="ru-RU" sz="1000">
                <a:solidFill>
                  <a:srgbClr val="595959"/>
                </a:solidFill>
              </a:rPr>
              <a:t>*Ших Е.В. Повышение биодоступности микроэлементов при рациональном конструировании витаминно-минеральных комплексов // Врач. – 2011. – № 11.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24625" y="2357438"/>
            <a:ext cx="2286000" cy="7143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железо 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цинк</a:t>
            </a: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ctrTitle"/>
          </p:nvPr>
        </p:nvSpPr>
        <p:spPr>
          <a:xfrm>
            <a:off x="3559175" y="0"/>
            <a:ext cx="6346825" cy="785813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Исследования</a:t>
            </a:r>
          </a:p>
        </p:txBody>
      </p:sp>
      <p:sp>
        <p:nvSpPr>
          <p:cNvPr id="30723" name="Заголовок 1"/>
          <p:cNvSpPr txBox="1">
            <a:spLocks/>
          </p:cNvSpPr>
          <p:nvPr/>
        </p:nvSpPr>
        <p:spPr bwMode="auto">
          <a:xfrm>
            <a:off x="350838" y="857250"/>
            <a:ext cx="9031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100" b="1">
                <a:solidFill>
                  <a:srgbClr val="005EA4"/>
                </a:solidFill>
              </a:rPr>
              <a:t>Исследование «Вопросы взаимодействия в ВМК на уровне всасывания на примере витаминов группы В»*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10438" y="2276475"/>
            <a:ext cx="2428875" cy="35718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Исследование показало, что </a:t>
            </a:r>
            <a:r>
              <a:rPr lang="ru-RU" sz="1400" b="1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раздельный прием </a:t>
            </a: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микронутриентов в АЛФАВИТЕ </a:t>
            </a:r>
            <a:r>
              <a:rPr lang="ru-RU" sz="1400" b="1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позволяет добиться более высокой максимальной концентрации в плазме крови витаминов В</a:t>
            </a:r>
            <a:r>
              <a:rPr lang="ru-RU" sz="1400" b="1" baseline="-25000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lang="ru-RU" sz="1400" b="1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 и В</a:t>
            </a:r>
            <a:r>
              <a:rPr lang="ru-RU" sz="1400" b="1" baseline="-25000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6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по сравнению с комплексными препаратами № 1 (Витрум) и № 2 (</a:t>
            </a:r>
            <a:r>
              <a:rPr lang="ru-RU" sz="1400" dirty="0" err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Мульти-табс</a:t>
            </a: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400" b="1" dirty="0">
              <a:solidFill>
                <a:srgbClr val="59595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831975"/>
            <a:ext cx="67008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Прямоугольник 7"/>
          <p:cNvSpPr>
            <a:spLocks noChangeArrowheads="1"/>
          </p:cNvSpPr>
          <p:nvPr/>
        </p:nvSpPr>
        <p:spPr bwMode="auto">
          <a:xfrm>
            <a:off x="381000" y="5786438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rgbClr val="595959"/>
                </a:solidFill>
              </a:rPr>
              <a:t>__________________________</a:t>
            </a:r>
          </a:p>
          <a:p>
            <a:pPr algn="just"/>
            <a:r>
              <a:rPr lang="ru-RU" sz="1000">
                <a:solidFill>
                  <a:srgbClr val="595959"/>
                </a:solidFill>
              </a:rPr>
              <a:t>*Ших </a:t>
            </a:r>
            <a:r>
              <a:rPr lang="en-US" sz="1000">
                <a:solidFill>
                  <a:srgbClr val="595959"/>
                </a:solidFill>
              </a:rPr>
              <a:t>E.</a:t>
            </a:r>
            <a:r>
              <a:rPr lang="ru-RU" sz="1000">
                <a:solidFill>
                  <a:srgbClr val="595959"/>
                </a:solidFill>
              </a:rPr>
              <a:t>В., Раменская Г.В., Гребенщикова Л.Ю. Вопросы взаимодействия в ВМК на уровне всасывания на примере витаминов группы В // Справочник поликлинического врача. – 2010. – № 8.</a:t>
            </a:r>
          </a:p>
        </p:txBody>
      </p:sp>
      <p:sp>
        <p:nvSpPr>
          <p:cNvPr id="30727" name="Заголовок 1"/>
          <p:cNvSpPr txBox="1">
            <a:spLocks/>
          </p:cNvSpPr>
          <p:nvPr/>
        </p:nvSpPr>
        <p:spPr bwMode="auto">
          <a:xfrm>
            <a:off x="381000" y="1500188"/>
            <a:ext cx="67865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>
                <a:solidFill>
                  <a:srgbClr val="595959"/>
                </a:solidFill>
              </a:rPr>
              <a:t>Первый МГМУ им. И.М.Сеченова</a:t>
            </a:r>
          </a:p>
          <a:p>
            <a:r>
              <a:rPr lang="en-US" sz="1200">
                <a:solidFill>
                  <a:srgbClr val="595959"/>
                </a:solidFill>
              </a:rPr>
              <a:t>E.</a:t>
            </a:r>
            <a:r>
              <a:rPr lang="ru-RU" sz="1200">
                <a:solidFill>
                  <a:srgbClr val="595959"/>
                </a:solidFill>
              </a:rPr>
              <a:t>В. Ших, Г.В.Раменская, Л.Ю.Гребенщикова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10438" y="1857375"/>
            <a:ext cx="2286000" cy="7143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тиамин – В</a:t>
            </a:r>
            <a:r>
              <a:rPr lang="ru-RU" b="1" baseline="-25000" dirty="0">
                <a:latin typeface="Arial" pitchFamily="34" charset="0"/>
                <a:cs typeface="Arial" pitchFamily="34" charset="0"/>
              </a:rPr>
              <a:t>1</a:t>
            </a:r>
          </a:p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пиридоксин – В</a:t>
            </a:r>
            <a:r>
              <a:rPr lang="ru-RU" b="1" baseline="-25000" dirty="0">
                <a:latin typeface="Arial" pitchFamily="34" charset="0"/>
                <a:cs typeface="Arial" pitchFamily="34" charset="0"/>
              </a:rPr>
              <a:t>6</a:t>
            </a:r>
            <a:endParaRPr lang="ru-RU" b="1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00025" y="63817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2185</Words>
  <Application>Microsoft Office PowerPoint</Application>
  <PresentationFormat>Лист A4 (210x297 мм)</PresentationFormat>
  <Paragraphs>245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Symbol</vt:lpstr>
      <vt:lpstr>ＭＳ Ｐゴシック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Исследования</vt:lpstr>
      <vt:lpstr>Исследования</vt:lpstr>
      <vt:lpstr>Исследования</vt:lpstr>
      <vt:lpstr>Исследования</vt:lpstr>
      <vt:lpstr>Исследования</vt:lpstr>
      <vt:lpstr>Слайд 12</vt:lpstr>
      <vt:lpstr>Исследования</vt:lpstr>
      <vt:lpstr>Исследования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SoloschenkoYV</dc:creator>
  <cp:lastModifiedBy>alina</cp:lastModifiedBy>
  <cp:revision>275</cp:revision>
  <dcterms:created xsi:type="dcterms:W3CDTF">2011-12-15T08:57:46Z</dcterms:created>
  <dcterms:modified xsi:type="dcterms:W3CDTF">2013-10-09T13:21:46Z</dcterms:modified>
</cp:coreProperties>
</file>