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1" r:id="rId5"/>
    <p:sldMasterId id="2147483652" r:id="rId6"/>
  </p:sldMasterIdLst>
  <p:notesMasterIdLst>
    <p:notesMasterId r:id="rId21"/>
  </p:notesMasterIdLst>
  <p:handoutMasterIdLst>
    <p:handoutMasterId r:id="rId22"/>
  </p:handoutMasterIdLst>
  <p:sldIdLst>
    <p:sldId id="276" r:id="rId7"/>
    <p:sldId id="277" r:id="rId8"/>
    <p:sldId id="261" r:id="rId9"/>
    <p:sldId id="278" r:id="rId10"/>
    <p:sldId id="279" r:id="rId11"/>
    <p:sldId id="280" r:id="rId12"/>
    <p:sldId id="268" r:id="rId13"/>
    <p:sldId id="270" r:id="rId14"/>
    <p:sldId id="271" r:id="rId15"/>
    <p:sldId id="273" r:id="rId16"/>
    <p:sldId id="272" r:id="rId17"/>
    <p:sldId id="269" r:id="rId18"/>
    <p:sldId id="281" r:id="rId19"/>
    <p:sldId id="282" r:id="rId20"/>
  </p:sldIdLst>
  <p:sldSz cx="10694988" cy="7562850"/>
  <p:notesSz cx="9926638" cy="6797675"/>
  <p:defaultTextStyle>
    <a:defPPr>
      <a:defRPr lang="ru-RU"/>
    </a:defPPr>
    <a:lvl1pPr algn="ctr" rtl="0" fontAlgn="base">
      <a:spcBef>
        <a:spcPct val="20000"/>
      </a:spcBef>
      <a:spcAft>
        <a:spcPct val="0"/>
      </a:spcAft>
      <a:defRPr sz="2100" kern="1200">
        <a:solidFill>
          <a:schemeClr val="tx1"/>
        </a:solidFill>
        <a:latin typeface="Arial Cyr" charset="-52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100" kern="1200">
        <a:solidFill>
          <a:schemeClr val="tx1"/>
        </a:solidFill>
        <a:latin typeface="Arial Cyr" charset="-52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100" kern="1200">
        <a:solidFill>
          <a:schemeClr val="tx1"/>
        </a:solidFill>
        <a:latin typeface="Arial Cyr" charset="-52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100" kern="1200">
        <a:solidFill>
          <a:schemeClr val="tx1"/>
        </a:solidFill>
        <a:latin typeface="Arial Cyr" charset="-52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100" kern="1200">
        <a:solidFill>
          <a:schemeClr val="tx1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4003C"/>
    <a:srgbClr val="990033"/>
    <a:srgbClr val="E5E5F7"/>
    <a:srgbClr val="FF6600"/>
    <a:srgbClr val="FFCC99"/>
    <a:srgbClr val="E7B7C6"/>
    <a:srgbClr val="FFC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9" autoAdjust="0"/>
    <p:restoredTop sz="98750" autoAdjust="0"/>
  </p:normalViewPr>
  <p:slideViewPr>
    <p:cSldViewPr>
      <p:cViewPr>
        <p:scale>
          <a:sx n="62" d="100"/>
          <a:sy n="62" d="100"/>
        </p:scale>
        <p:origin x="-1434" y="-180"/>
      </p:cViewPr>
      <p:guideLst>
        <p:guide orient="horz" pos="1824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0" tIns="47491" rIns="94980" bIns="47491" numCol="1" anchor="t" anchorCtr="0" compatLnSpc="1">
            <a:prstTxWarp prst="textNoShape">
              <a:avLst/>
            </a:prstTxWarp>
          </a:bodyPr>
          <a:lstStyle>
            <a:lvl1pPr algn="l" defTabSz="95250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0" tIns="47491" rIns="94980" bIns="47491" numCol="1" anchor="t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0" tIns="47491" rIns="94980" bIns="47491" numCol="1" anchor="b" anchorCtr="0" compatLnSpc="1">
            <a:prstTxWarp prst="textNoShape">
              <a:avLst/>
            </a:prstTxWarp>
          </a:bodyPr>
          <a:lstStyle>
            <a:lvl1pPr algn="l" defTabSz="95250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0" tIns="47491" rIns="94980" bIns="47491" numCol="1" anchor="b" anchorCtr="0" compatLnSpc="1">
            <a:prstTxWarp prst="textNoShape">
              <a:avLst/>
            </a:prstTxWarp>
          </a:bodyPr>
          <a:lstStyle>
            <a:lvl1pPr algn="r" defTabSz="9525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B4FCDB-B670-4D79-8B38-7F1151DE8B12}" type="slidenum">
              <a:rPr lang="ru-RU"/>
              <a:pPr>
                <a:defRPr/>
              </a:pPr>
              <a:t>‹#›</a:t>
            </a:fld>
            <a:endParaRPr lang="ru-RU">
              <a:latin typeface="Times New Roman Cyr" pitchFamily="18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2" tIns="44427" rIns="88852" bIns="44427" numCol="1" anchor="t" anchorCtr="0" compatLnSpc="1">
            <a:prstTxWarp prst="textNoShape">
              <a:avLst/>
            </a:prstTxWarp>
          </a:bodyPr>
          <a:lstStyle>
            <a:lvl1pPr algn="l" defTabSz="88265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2" tIns="44427" rIns="88852" bIns="44427" numCol="1" anchor="t" anchorCtr="0" compatLnSpc="1">
            <a:prstTxWarp prst="textNoShape">
              <a:avLst/>
            </a:prstTxWarp>
          </a:bodyPr>
          <a:lstStyle>
            <a:lvl1pPr algn="r" defTabSz="88265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3888" y="511175"/>
            <a:ext cx="3598862" cy="2546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406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2" tIns="44427" rIns="88852" bIns="44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2" tIns="44427" rIns="88852" bIns="44427" numCol="1" anchor="b" anchorCtr="0" compatLnSpc="1">
            <a:prstTxWarp prst="textNoShape">
              <a:avLst/>
            </a:prstTxWarp>
          </a:bodyPr>
          <a:lstStyle>
            <a:lvl1pPr algn="l" defTabSz="882650">
              <a:spcBef>
                <a:spcPct val="0"/>
              </a:spcBef>
              <a:defRPr sz="1200">
                <a:latin typeface="Times New Roman Cyr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795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852" tIns="44427" rIns="88852" bIns="44427" numCol="1" anchor="b" anchorCtr="0" compatLnSpc="1">
            <a:prstTxWarp prst="textNoShape">
              <a:avLst/>
            </a:prstTxWarp>
          </a:bodyPr>
          <a:lstStyle>
            <a:lvl1pPr algn="r" defTabSz="88265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28ED5F-0E63-4C53-83A4-FEFD25C51107}" type="slidenum">
              <a:rPr lang="ru-RU"/>
              <a:pPr>
                <a:defRPr/>
              </a:pPr>
              <a:t>‹#›</a:t>
            </a:fld>
            <a:endParaRPr lang="ru-RU">
              <a:latin typeface="Times New Roman Cyr" pitchFamily="18" charset="-5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94F4-B6A8-48DB-9B08-948A6FC1F431}" type="slidenum">
              <a:rPr lang="ru-RU" smtClean="0"/>
              <a:pPr/>
              <a:t>3</a:t>
            </a:fld>
            <a:endParaRPr lang="ru-RU" smtClean="0">
              <a:latin typeface="Times New Roman Cyr" pitchFamily="18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4CFD5-BB99-4531-A2A5-0EFB5310EDC1}" type="slidenum">
              <a:rPr lang="ru-RU" smtClean="0"/>
              <a:pPr/>
              <a:t>7</a:t>
            </a:fld>
            <a:endParaRPr lang="ru-RU" smtClean="0">
              <a:latin typeface="Times New Roman Cyr" pitchFamily="18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E7B2F-90C1-4554-AD14-C97F196C9A91}" type="slidenum">
              <a:rPr lang="ru-RU" smtClean="0"/>
              <a:pPr/>
              <a:t>8</a:t>
            </a:fld>
            <a:endParaRPr lang="ru-RU" smtClean="0">
              <a:latin typeface="Times New Roman Cyr" pitchFamily="18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394EC-1A5F-481F-BA21-879D070D9E0F}" type="slidenum">
              <a:rPr lang="ru-RU" smtClean="0"/>
              <a:pPr/>
              <a:t>12</a:t>
            </a:fld>
            <a:endParaRPr lang="ru-RU" smtClean="0">
              <a:latin typeface="Times New Roman Cyr" pitchFamily="18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1612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963" y="4286250"/>
            <a:ext cx="748506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5B27-2422-4D2C-A409-8CE85F678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6ED8-CDB6-458A-AAF7-87370B76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4938" y="303213"/>
            <a:ext cx="2405062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7550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90A5B-CD75-4669-9BA3-08DC369AD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1612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963" y="4286250"/>
            <a:ext cx="748506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BB2C-FF13-4377-933D-D156396CB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AFAF-A2A4-4FBD-97A1-7B1194B20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161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161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83EF-0A38-4882-9B83-09471C1F6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71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C474-81E4-4809-983F-6CF101050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598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598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757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757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038C-70AB-4091-911F-B64F4D5D4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0750-FAFB-4CDA-A56D-1A84106F4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433F-00BD-4270-8291-F7A304308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8525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1BD8-FB7A-428B-A030-CFC39AE1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068FF-898F-49EB-AC83-D1D92D360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8263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826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826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37239-954A-42E1-BA85-1A2707707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6191-7941-4937-9345-D6B2DAC94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4938" y="303213"/>
            <a:ext cx="2405062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7550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5CF9-FC7E-493B-B05B-7A435AA2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988" y="1765300"/>
            <a:ext cx="9625012" cy="49911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9296-03D7-458A-9238-36754E0FB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7100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19C9-DBE8-4082-82F5-00DD9A60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22900" y="176530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22900" y="433705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B978-5404-4868-BDCD-E4F706F5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4988" y="303213"/>
            <a:ext cx="96250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4988" y="1765300"/>
            <a:ext cx="4735512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22900" y="176530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4988" y="4337050"/>
            <a:ext cx="4735512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2900" y="433705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7711-3059-417F-835F-C22CF2754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5012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422900" y="176530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422900" y="4337050"/>
            <a:ext cx="4737100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FC13C-6BA9-47AB-AF41-7E0C29E09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1612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963" y="4286250"/>
            <a:ext cx="7485062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93E29-6EEC-4374-91A3-14897982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607DF-CA80-4D2F-85E6-F36B2189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161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161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3CF-A814-4526-A10B-AD47A1F1D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161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161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64AB3-B014-470B-98A9-12839094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71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88832-4DB1-4601-ACA4-FA92FA134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598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598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757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757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30472-BAF2-46A4-9122-C1CB12E5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35FD-B179-4F40-853D-813701150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5304-28B8-48B4-9A0D-D6EDF314B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8525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7E7B9-EE7A-437F-B2EF-70334D11E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8263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826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826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E459F-D239-4387-88C7-CADF22CE0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5A-8081-468C-BB34-49580D49D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4938" y="303213"/>
            <a:ext cx="2405062" cy="6453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7550" cy="6453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B0F0-B655-43AA-8799-CFC5C892C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7100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82DF-F9FD-4606-944B-7F3B0D76D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598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598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757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757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E1AE-5154-48B6-8911-FD00B06B6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77264-E7E3-4C38-9D62-53BBF11A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EFFE-E242-4F6D-96F4-77DB9DC1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1475" y="301625"/>
            <a:ext cx="5978525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4823-7C99-45F3-844A-69299A130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8263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8263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8263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2FF5-3565-43ED-AA9B-92C67D805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50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5300"/>
            <a:ext cx="96250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425" y="6886575"/>
            <a:ext cx="33861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4450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fld id="{3FFD04A2-B696-40E7-B952-FA946E3F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полоса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полоса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88475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полоса"/>
          <p:cNvPicPr>
            <a:picLocks noChangeAspect="1" noChangeArrowheads="1"/>
          </p:cNvPicPr>
          <p:nvPr userDrawn="1"/>
        </p:nvPicPr>
        <p:blipFill>
          <a:blip r:embed="rId16" cstate="print">
            <a:lum contrast="-12000"/>
          </a:blip>
          <a:srcRect/>
          <a:stretch>
            <a:fillRect/>
          </a:stretch>
        </p:blipFill>
        <p:spPr bwMode="auto">
          <a:xfrm>
            <a:off x="0" y="7092950"/>
            <a:ext cx="106949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плашка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8588"/>
            <a:ext cx="10694988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8375" indent="-246063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55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27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99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71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50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5300"/>
            <a:ext cx="96250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425" y="6886575"/>
            <a:ext cx="33861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4450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fld id="{AE4C4969-D5F8-47E9-875A-89475F392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Picture 7" descr="полоса 1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полоса 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388475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полоса"/>
          <p:cNvPicPr>
            <a:picLocks noChangeAspect="1" noChangeArrowheads="1"/>
          </p:cNvPicPr>
          <p:nvPr userDrawn="1"/>
        </p:nvPicPr>
        <p:blipFill>
          <a:blip r:embed="rId21" cstate="print">
            <a:lum contrast="-12000"/>
          </a:blip>
          <a:srcRect/>
          <a:stretch>
            <a:fillRect/>
          </a:stretch>
        </p:blipFill>
        <p:spPr bwMode="auto">
          <a:xfrm>
            <a:off x="0" y="7092950"/>
            <a:ext cx="106949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полоса"/>
          <p:cNvPicPr>
            <a:picLocks noChangeAspect="1" noChangeArrowheads="1"/>
          </p:cNvPicPr>
          <p:nvPr userDrawn="1"/>
        </p:nvPicPr>
        <p:blipFill>
          <a:blip r:embed="rId21" cstate="print">
            <a:lum contrast="-12000"/>
          </a:blip>
          <a:srcRect/>
          <a:stretch>
            <a:fillRect/>
          </a:stretch>
        </p:blipFill>
        <p:spPr bwMode="auto">
          <a:xfrm>
            <a:off x="0" y="325438"/>
            <a:ext cx="10694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8375" indent="-246063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55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27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99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71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50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5300"/>
            <a:ext cx="96250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4425" y="6886575"/>
            <a:ext cx="33861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4450" y="6886575"/>
            <a:ext cx="24955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11" tIns="49707" rIns="99411" bIns="4970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500">
                <a:latin typeface="Arial" pitchFamily="34" charset="0"/>
              </a:defRPr>
            </a:lvl1pPr>
          </a:lstStyle>
          <a:p>
            <a:pPr>
              <a:defRPr/>
            </a:pPr>
            <a:fld id="{30317F09-B27C-434C-B6FE-CC8D44A21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7" descr="полоса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полоса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88475" y="0"/>
            <a:ext cx="13065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полоса"/>
          <p:cNvPicPr>
            <a:picLocks noChangeAspect="1" noChangeArrowheads="1"/>
          </p:cNvPicPr>
          <p:nvPr userDrawn="1"/>
        </p:nvPicPr>
        <p:blipFill>
          <a:blip r:embed="rId16" cstate="print">
            <a:lum contrast="-12000"/>
          </a:blip>
          <a:srcRect/>
          <a:stretch>
            <a:fillRect/>
          </a:stretch>
        </p:blipFill>
        <p:spPr bwMode="auto">
          <a:xfrm>
            <a:off x="0" y="7092950"/>
            <a:ext cx="9956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полоса"/>
          <p:cNvPicPr>
            <a:picLocks noChangeAspect="1" noChangeArrowheads="1"/>
          </p:cNvPicPr>
          <p:nvPr userDrawn="1"/>
        </p:nvPicPr>
        <p:blipFill>
          <a:blip r:embed="rId16" cstate="print">
            <a:lum contrast="-12000"/>
          </a:blip>
          <a:srcRect/>
          <a:stretch>
            <a:fillRect/>
          </a:stretch>
        </p:blipFill>
        <p:spPr bwMode="auto">
          <a:xfrm>
            <a:off x="0" y="252413"/>
            <a:ext cx="106949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itchFamily="3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8375" indent="-246063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55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27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99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7175" indent="-246063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" y="381"/>
            <a:ext cx="10692384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993" name="Group 2561"/>
          <p:cNvGraphicFramePr>
            <a:graphicFrameLocks noGrp="1"/>
          </p:cNvGraphicFramePr>
          <p:nvPr/>
        </p:nvGraphicFramePr>
        <p:xfrm>
          <a:off x="5634038" y="2673350"/>
          <a:ext cx="4420425" cy="3537592"/>
        </p:xfrm>
        <a:graphic>
          <a:graphicData uri="http://schemas.openxmlformats.org/drawingml/2006/table">
            <a:tbl>
              <a:tblPr/>
              <a:tblGrid>
                <a:gridCol w="785447"/>
                <a:gridCol w="998553"/>
                <a:gridCol w="642362"/>
                <a:gridCol w="499277"/>
                <a:gridCol w="957454"/>
                <a:gridCol w="537332"/>
              </a:tblGrid>
              <a:tr h="25558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Витамины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Минералы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Другие компоненты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1,03 мг (3000 МЕ)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Калий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Хлорид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 мг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Е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 мг (10 МЕ)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Кальций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35,5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Лютеин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100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D</a:t>
                      </a:r>
                      <a:r>
                        <a:rPr kumimoji="0" lang="ru-RU" sz="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ru-RU" sz="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 мкг (200 МЕ)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Магний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Порошок листьев гинкго билоба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20 мг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K</a:t>
                      </a:r>
                      <a:r>
                        <a:rPr kumimoji="0" lang="ru-RU" sz="800" b="1" i="0" u="none" strike="noStrike" cap="none" normalizeH="0" baseline="-16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800" b="1" i="0" u="none" strike="noStrike" cap="none" normalizeH="0" baseline="-16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70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Фосфор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22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С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60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Железо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B</a:t>
                      </a:r>
                      <a:r>
                        <a:rPr kumimoji="0" lang="ru-RU" sz="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800" b="1" i="0" u="none" strike="noStrike" cap="none" normalizeH="0" baseline="-2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1,5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Медь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B</a:t>
                      </a:r>
                      <a:r>
                        <a:rPr kumimoji="0" lang="ru-RU" sz="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ru-RU" sz="800" b="1" i="0" u="none" strike="noStrike" cap="none" normalizeH="0" baseline="-2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1,7 мг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Цинк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B</a:t>
                      </a:r>
                      <a:r>
                        <a:rPr kumimoji="0" lang="ru-RU" sz="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ru-RU" sz="800" b="1" i="0" u="none" strike="noStrike" cap="none" normalizeH="0" baseline="-2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Марганец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2,5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B</a:t>
                      </a:r>
                      <a:r>
                        <a:rPr kumimoji="0" lang="ru-RU" sz="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  <a:endParaRPr kumimoji="0" lang="ru-RU" sz="800" b="1" i="0" u="none" strike="noStrike" cap="none" normalizeH="0" baseline="-2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Йод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150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Фолиевая кислота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150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Молибден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12,5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B</a:t>
                      </a:r>
                      <a:r>
                        <a:rPr kumimoji="0" lang="ru-RU" sz="800" b="1" i="0" u="none" strike="noStrike" cap="none" normalizeH="0" baseline="-2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ru-RU" sz="800" b="1" i="0" u="none" strike="noStrike" cap="none" normalizeH="0" baseline="-2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Селен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30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PP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 мг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Хром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12,5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Витамин Н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 мкг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Никель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2,5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Ванадий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Олово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 мкг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F7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Кремний 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 мкг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1240" marR="51240" marT="0" marB="0" anchor="ctr"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95" name="Прямоугольник 8"/>
          <p:cNvSpPr>
            <a:spLocks noChangeArrowheads="1"/>
          </p:cNvSpPr>
          <p:nvPr/>
        </p:nvSpPr>
        <p:spPr bwMode="auto">
          <a:xfrm>
            <a:off x="560388" y="5443538"/>
            <a:ext cx="442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% - процент от рекомендуемой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норм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ы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потребления пищевых и биологически активных веществ.</a:t>
            </a:r>
          </a:p>
        </p:txBody>
      </p:sp>
      <p:sp>
        <p:nvSpPr>
          <p:cNvPr id="12396" name="Text Box 2562"/>
          <p:cNvSpPr txBox="1">
            <a:spLocks noChangeArrowheads="1"/>
          </p:cNvSpPr>
          <p:nvPr/>
        </p:nvSpPr>
        <p:spPr bwMode="auto">
          <a:xfrm>
            <a:off x="846138" y="1482725"/>
            <a:ext cx="9074150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rgbClr val="B4003C"/>
                </a:solidFill>
                <a:latin typeface="Arial" pitchFamily="34" charset="0"/>
              </a:rPr>
              <a:t>Пациенты группы I и группы II, помимо стандартной гипотензивной терапии, получали АЛФАВИТ 50+ или однотаблеточный витаминно-минеральный комплекс:</a:t>
            </a:r>
          </a:p>
        </p:txBody>
      </p:sp>
      <p:sp>
        <p:nvSpPr>
          <p:cNvPr id="12397" name="Text Box 2563"/>
          <p:cNvSpPr txBox="1">
            <a:spLocks noChangeArrowheads="1"/>
          </p:cNvSpPr>
          <p:nvPr/>
        </p:nvSpPr>
        <p:spPr bwMode="auto">
          <a:xfrm>
            <a:off x="774700" y="2197100"/>
            <a:ext cx="4032250" cy="2682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Состав АЛФАВИТА 50+</a:t>
            </a:r>
          </a:p>
        </p:txBody>
      </p:sp>
      <p:sp>
        <p:nvSpPr>
          <p:cNvPr id="12398" name="Text Box 2564"/>
          <p:cNvSpPr txBox="1">
            <a:spLocks noChangeArrowheads="1"/>
          </p:cNvSpPr>
          <p:nvPr/>
        </p:nvSpPr>
        <p:spPr bwMode="auto">
          <a:xfrm>
            <a:off x="5672138" y="2197100"/>
            <a:ext cx="4319587" cy="4413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Состав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однотаблеточного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витаминно-минерального комплекса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 bwMode="auto">
          <a:xfrm>
            <a:off x="3989388" y="6281738"/>
            <a:ext cx="2359025" cy="428625"/>
          </a:xfrm>
          <a:prstGeom prst="downArrow">
            <a:avLst>
              <a:gd name="adj1" fmla="val 63659"/>
              <a:gd name="adj2" fmla="val 7333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1069498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846263" y="1554163"/>
            <a:ext cx="7145337" cy="8302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Динамика содержания витаминов группы В в крови</a:t>
            </a:r>
            <a:r>
              <a:rPr lang="en-US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до и после</a:t>
            </a:r>
            <a:endParaRPr lang="en-US" sz="1600" b="1">
              <a:solidFill>
                <a:srgbClr val="B4003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гипотензивной терапии у пациентов,</a:t>
            </a:r>
            <a:r>
              <a:rPr lang="en-US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не принимавших витаминно-минеральные комплексы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36650" y="6496050"/>
            <a:ext cx="8640763" cy="5921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Уровень витаминов 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1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, 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2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и 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6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снижается на фоне двухнедельного применения гипотензивной терапии, включающей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диуретики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 bwMode="auto">
          <a:xfrm>
            <a:off x="3989388" y="6067425"/>
            <a:ext cx="2359025" cy="571500"/>
          </a:xfrm>
          <a:prstGeom prst="downArrow">
            <a:avLst>
              <a:gd name="adj1" fmla="val 63659"/>
              <a:gd name="adj2" fmla="val 7333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739775" y="1566863"/>
            <a:ext cx="9145588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Изменение уровня витаминов В</a:t>
            </a:r>
            <a:r>
              <a:rPr lang="ru-RU" sz="1600" b="1" baseline="-25000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, В</a:t>
            </a:r>
            <a:r>
              <a:rPr lang="ru-RU" sz="1600" b="1" baseline="-25000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и В</a:t>
            </a:r>
            <a:r>
              <a:rPr lang="ru-RU" sz="1600" b="1" baseline="-25000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через 2 недели после начала гипотензивной терапии и приема витаминно-минеральных комплексов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74700" y="6489700"/>
            <a:ext cx="9002713" cy="8191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АЛФАВИТ 50+ в 2 раза эффективнее восполняет возникающую на фоне приема диуретиков потребность в витаминах В</a:t>
            </a:r>
            <a:r>
              <a:rPr lang="ru-RU" sz="15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2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и В</a:t>
            </a:r>
            <a:r>
              <a:rPr lang="ru-RU" sz="15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6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по сравнению с </a:t>
            </a:r>
            <a:r>
              <a:rPr lang="ru-RU" sz="15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однотаблеточным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витаминно-минеральным комплексом.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8062913" y="2424113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Гипотензивная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терапия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8062913" y="3451225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Гипотензивная терапия + </a:t>
            </a:r>
          </a:p>
          <a:p>
            <a:pPr algn="l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АЛФАВИТ 50 +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62913" y="4567238"/>
            <a:ext cx="2286000" cy="15700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Гипотензивная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терапия +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однотаблеточный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витаминно-минеральный комплекс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94988" cy="75639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94988" cy="75639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4" y="0"/>
            <a:ext cx="10692384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триховая стрелка вправо 4"/>
          <p:cNvSpPr/>
          <p:nvPr/>
        </p:nvSpPr>
        <p:spPr bwMode="auto">
          <a:xfrm>
            <a:off x="4411663" y="3852863"/>
            <a:ext cx="857250" cy="214312"/>
          </a:xfrm>
          <a:prstGeom prst="stripedRightArrow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274638" y="1452563"/>
            <a:ext cx="10145712" cy="3349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22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ВОЗРАСТНЫЕ ИЗМЕНЕНИЯ</a:t>
            </a:r>
            <a:r>
              <a:rPr lang="en-US" sz="22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И ИХ ПОСЛЕДСТВИЯ</a:t>
            </a:r>
          </a:p>
        </p:txBody>
      </p: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488950" y="6656388"/>
            <a:ext cx="9717088" cy="2682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Изменение обеспеченности</a:t>
            </a:r>
            <a:r>
              <a:rPr lang="en-US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в витаминах и минералах</a:t>
            </a:r>
          </a:p>
        </p:txBody>
      </p:sp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2989263" y="2138363"/>
            <a:ext cx="5002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Снижение двигательной активности.</a:t>
            </a: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2989263" y="2854325"/>
            <a:ext cx="5002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Уменьшение времени пребывания на солнце.</a:t>
            </a:r>
          </a:p>
        </p:txBody>
      </p:sp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2989263" y="3567113"/>
            <a:ext cx="5002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Изменение питания.</a:t>
            </a:r>
          </a:p>
        </p:txBody>
      </p:sp>
      <p:sp>
        <p:nvSpPr>
          <p:cNvPr id="5128" name="Прямоугольник 9"/>
          <p:cNvSpPr>
            <a:spLocks noChangeArrowheads="1"/>
          </p:cNvSpPr>
          <p:nvPr/>
        </p:nvSpPr>
        <p:spPr bwMode="auto">
          <a:xfrm>
            <a:off x="3025775" y="4281488"/>
            <a:ext cx="5002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Увеличение потребления лекарств.</a:t>
            </a:r>
          </a:p>
        </p:txBody>
      </p:sp>
      <p:sp>
        <p:nvSpPr>
          <p:cNvPr id="5129" name="Прямоугольник 10"/>
          <p:cNvSpPr>
            <a:spLocks noChangeArrowheads="1"/>
          </p:cNvSpPr>
          <p:nvPr/>
        </p:nvSpPr>
        <p:spPr bwMode="auto">
          <a:xfrm>
            <a:off x="2989263" y="4924425"/>
            <a:ext cx="5002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Изменение ферментативных процессов.</a:t>
            </a:r>
          </a:p>
        </p:txBody>
      </p:sp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3060700" y="5638800"/>
            <a:ext cx="5000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>
                <a:solidFill>
                  <a:schemeClr val="bg1"/>
                </a:solidFill>
              </a:rPr>
              <a:t>Гормональная перестройка.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0694988" cy="75639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2" y="381"/>
            <a:ext cx="10692384" cy="75620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694988" cy="756393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 bwMode="auto">
          <a:xfrm>
            <a:off x="3989388" y="5781675"/>
            <a:ext cx="2359025" cy="428625"/>
          </a:xfrm>
          <a:prstGeom prst="downArrow">
            <a:avLst>
              <a:gd name="adj1" fmla="val 63659"/>
              <a:gd name="adj2" fmla="val 73333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146566" name="Group 1158"/>
          <p:cNvGraphicFramePr>
            <a:graphicFrameLocks noGrp="1"/>
          </p:cNvGraphicFramePr>
          <p:nvPr/>
        </p:nvGraphicFramePr>
        <p:xfrm>
          <a:off x="1060450" y="1709738"/>
          <a:ext cx="8787634" cy="4043220"/>
        </p:xfrm>
        <a:graphic>
          <a:graphicData uri="http://schemas.openxmlformats.org/drawingml/2006/table">
            <a:tbl>
              <a:tblPr/>
              <a:tblGrid>
                <a:gridCol w="2645456"/>
                <a:gridCol w="2506249"/>
                <a:gridCol w="3635929"/>
              </a:tblGrid>
              <a:tr h="20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Лекарственные средства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Микронутриенты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Характер взаимодействия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351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Ацетилсалициловая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кислота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фолиевая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кислота)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Нарушает утилизацию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фолата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363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Прием больших доз ведет к усиленному выделению витамина С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мочой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207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Цинк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Вымывает цинк из организма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363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Антигиперлипидемические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средства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Нарушают всасывание витамина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34600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Антациды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Железо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Понижают эффективность связывания железа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207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Снижают уровень витамина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в организме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  <a:tr h="48440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Антибиотики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Витамины К, Н,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(пантотеновая кислота)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Нарушают эндогенный синтез витаминов микрофлорой кишечника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34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Препятствуют усвоению витамина А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неомицин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207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Снижают уровень витамина В</a:t>
                      </a:r>
                      <a:r>
                        <a:rPr kumimoji="0" lang="ru-RU" sz="120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в организме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363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Витамины С,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,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, РР;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железо, цинк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Усиливают выведение витаминов (тетрациклин,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эритромицин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363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Витамины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,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, В</a:t>
                      </a:r>
                      <a:r>
                        <a:rPr kumimoji="0" lang="ru-RU" sz="120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кальций, магний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Снижают усвоение/активность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микронутриентов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эритромицин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E5E5F7"/>
                    </a:solidFill>
                  </a:tcPr>
                </a:tc>
              </a:tr>
              <a:tr h="207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Диуретики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Витамины группы 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Вымывают витамины группы В из организма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9269" name="TextBox 24"/>
          <p:cNvSpPr txBox="1">
            <a:spLocks noChangeArrowheads="1"/>
          </p:cNvSpPr>
          <p:nvPr/>
        </p:nvSpPr>
        <p:spPr bwMode="auto">
          <a:xfrm>
            <a:off x="989013" y="6710363"/>
            <a:ext cx="8931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_______________________</a:t>
            </a:r>
          </a:p>
          <a:p>
            <a:pPr algn="just">
              <a:defRPr/>
            </a:pP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Деримедведь</a:t>
            </a: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Л.В. и </a:t>
            </a:r>
            <a:r>
              <a:rPr lang="ru-RU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соавт</a:t>
            </a: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Взаимодействие лекарств и эффективность фармакотерапии: Справочное пособие для врачей и фармацевтов / под ред. проф. И.М. </a:t>
            </a:r>
            <a:r>
              <a:rPr lang="ru-RU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Перцева</a:t>
            </a:r>
            <a:r>
              <a:rPr lang="ru-RU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– 2001. </a:t>
            </a:r>
          </a:p>
        </p:txBody>
      </p:sp>
      <p:sp>
        <p:nvSpPr>
          <p:cNvPr id="9271" name="Text Box 1049"/>
          <p:cNvSpPr txBox="1">
            <a:spLocks noChangeArrowheads="1"/>
          </p:cNvSpPr>
          <p:nvPr/>
        </p:nvSpPr>
        <p:spPr bwMode="auto">
          <a:xfrm>
            <a:off x="346075" y="1247775"/>
            <a:ext cx="10145713" cy="4619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ВЗАИМОДЕЙСТВИЕ ЛС С МИКРОНУТРИЕНТАМИ*</a:t>
            </a:r>
          </a:p>
        </p:txBody>
      </p:sp>
      <p:sp>
        <p:nvSpPr>
          <p:cNvPr id="9272" name="Скругленный прямоугольник 6"/>
          <p:cNvSpPr>
            <a:spLocks noChangeArrowheads="1"/>
          </p:cNvSpPr>
          <p:nvPr/>
        </p:nvSpPr>
        <p:spPr bwMode="auto">
          <a:xfrm>
            <a:off x="1060450" y="6138863"/>
            <a:ext cx="8859838" cy="642937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B4003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ru-RU" sz="1600" b="1">
                <a:solidFill>
                  <a:srgbClr val="B4003C"/>
                </a:solidFill>
                <a:latin typeface="Arial" pitchFamily="34" charset="0"/>
                <a:cs typeface="Arial" pitchFamily="34" charset="0"/>
              </a:rPr>
              <a:t>АЛФАВИТ 50+ восполняет недостаток микронутриентов, вызванный приемом некоторых лекарственных средств</a:t>
            </a:r>
            <a:endParaRPr lang="ru-RU" sz="1600">
              <a:solidFill>
                <a:srgbClr val="000000"/>
              </a:solidFill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989013" y="1316038"/>
            <a:ext cx="8431212" cy="923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srgbClr val="B4003C"/>
                </a:solidFill>
                <a:latin typeface="+mj-lt"/>
              </a:rPr>
              <a:t>ЭФФЕКТИВНОСТЬ ДОКАЗАНА КЛИНИЧЕСКИ: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B4003C"/>
                </a:solidFill>
                <a:latin typeface="+mj-lt"/>
              </a:rPr>
              <a:t>АЛФАВИТ 50+ оптимально восполняет недостаток витаминов группы В, возникающий при приеме диуретиков</a:t>
            </a:r>
          </a:p>
        </p:txBody>
      </p:sp>
      <p:sp>
        <p:nvSpPr>
          <p:cNvPr id="10243" name="Text Box 23"/>
          <p:cNvSpPr txBox="1">
            <a:spLocks noChangeArrowheads="1"/>
          </p:cNvSpPr>
          <p:nvPr/>
        </p:nvSpPr>
        <p:spPr bwMode="auto">
          <a:xfrm>
            <a:off x="1631950" y="2281238"/>
            <a:ext cx="7288213" cy="18161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Исследование:</a:t>
            </a: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«Динамика уровня витаминов группы В  (В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1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, 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2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, В</a:t>
            </a:r>
            <a:r>
              <a:rPr lang="ru-RU" sz="1600" b="1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6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) у больных с впервые выявленной артериальной гипертензией (АГ) на фоне комплексной терапии с применением диуретиков в сочетании с витаминно-минеральным комплексом с разделением компонентов на 3 таблетки и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однотаблеточным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витаминно-минеральным комплексом».</a:t>
            </a:r>
          </a:p>
        </p:txBody>
      </p: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2035175" y="4057650"/>
            <a:ext cx="6408738" cy="581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defRPr/>
            </a:pP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Ших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Е.В., д.м.н., профессор, Научный центр биологических технологий РАМН,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филиал клинической фармакологии</a:t>
            </a:r>
          </a:p>
          <a:p>
            <a:pPr>
              <a:lnSpc>
                <a:spcPct val="75000"/>
              </a:lnSpc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1098550" y="4495800"/>
            <a:ext cx="8208963" cy="10160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Участники исследования:</a:t>
            </a:r>
          </a:p>
          <a:p>
            <a:pPr>
              <a:spcBef>
                <a:spcPts val="0"/>
              </a:spcBef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45 пациентов с впервые установленной АГ II стадии</a:t>
            </a:r>
          </a:p>
          <a:p>
            <a:pPr>
              <a:spcBef>
                <a:spcPts val="0"/>
              </a:spcBef>
              <a:defRPr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506788" y="5210175"/>
            <a:ext cx="4984750" cy="2857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группа: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гипотензивная терапия + АЛФАВИТ 50+</a:t>
            </a:r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3497263" y="5710238"/>
            <a:ext cx="5780087" cy="46196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714375" indent="-714375" algn="l">
              <a:spcBef>
                <a:spcPct val="0"/>
              </a:spcBef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группа: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гипотензивная терапия +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однотаблеточный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витаминно-минеральный комплекс</a:t>
            </a:r>
          </a:p>
        </p:txBody>
      </p:sp>
      <p:sp>
        <p:nvSpPr>
          <p:cNvPr id="10249" name="Text Box 30"/>
          <p:cNvSpPr txBox="1">
            <a:spLocks noChangeArrowheads="1"/>
          </p:cNvSpPr>
          <p:nvPr/>
        </p:nvSpPr>
        <p:spPr bwMode="auto">
          <a:xfrm>
            <a:off x="3489325" y="6362700"/>
            <a:ext cx="6408738" cy="276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группа: </a:t>
            </a:r>
            <a:r>
              <a:rPr lang="ru-RU" sz="1200" b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гипотензивная 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0694988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4918075" y="2962275"/>
            <a:ext cx="5145088" cy="7699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Всем пациентам, включенным в исследование, назначили медикаментозную терапию с применением диуретических лекарственных средств: </a:t>
            </a: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489075" y="1566863"/>
            <a:ext cx="8145463" cy="584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B4003C"/>
                </a:solidFill>
                <a:latin typeface="+mn-lt"/>
              </a:rPr>
              <a:t>Медикаментозная терапия артериальной гипертонии</a:t>
            </a:r>
            <a:r>
              <a:rPr lang="en-US" sz="1600" b="1" dirty="0">
                <a:solidFill>
                  <a:srgbClr val="B4003C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rgbClr val="B4003C"/>
                </a:solidFill>
                <a:latin typeface="+mn-lt"/>
              </a:rPr>
              <a:t>у пациентов, включенных в исследование: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5275263" y="4138613"/>
            <a:ext cx="5287962" cy="21875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lnSpc>
                <a:spcPct val="105000"/>
              </a:lnSpc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Ингибитор АПФ +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гипотиазид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25 мг</a:t>
            </a:r>
          </a:p>
          <a:p>
            <a:pPr algn="l">
              <a:lnSpc>
                <a:spcPct val="105000"/>
              </a:lnSpc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l">
              <a:lnSpc>
                <a:spcPct val="105000"/>
              </a:lnSpc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Ингибитор АПФ +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гипотиазид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50 мг</a:t>
            </a:r>
          </a:p>
          <a:p>
            <a:pPr algn="l">
              <a:lnSpc>
                <a:spcPct val="105000"/>
              </a:lnSpc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l">
              <a:lnSpc>
                <a:spcPct val="105000"/>
              </a:lnSpc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Блокатор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адренорецепторов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+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фуросемид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20 мг</a:t>
            </a:r>
          </a:p>
          <a:p>
            <a:pPr algn="l">
              <a:lnSpc>
                <a:spcPct val="105000"/>
              </a:lnSpc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algn="l">
              <a:lnSpc>
                <a:spcPct val="105000"/>
              </a:lnSpc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Энап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</a:rPr>
              <a:t> Н</a:t>
            </a:r>
          </a:p>
          <a:p>
            <a:pPr algn="l">
              <a:lnSpc>
                <a:spcPct val="105000"/>
              </a:lnSpc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A5B512EC552CD45AD810C2AE4AED932" ma:contentTypeVersion="2" ma:contentTypeDescription="Создание документа." ma:contentTypeScope="" ma:versionID="43444567fd19756d1477a9c36e8a5464">
  <xsd:schema xmlns:xsd="http://www.w3.org/2001/XMLSchema" xmlns:p="http://schemas.microsoft.com/office/2006/metadata/properties" targetNamespace="http://schemas.microsoft.com/office/2006/metadata/properties" ma:root="true" ma:fieldsID="f670fc6e7a8c5ed34564b10368f6ee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E78236-964A-4F92-9453-7575D0D87CD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C627D90-9802-4E88-AF29-984F0EE0D2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3F8286-950A-48D8-A936-D6D60D2A9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7072</TotalTime>
  <Words>655</Words>
  <Application>Microsoft Office PowerPoint</Application>
  <PresentationFormat>Произвольный</PresentationFormat>
  <Paragraphs>153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2_Оформление по умолчанию</vt:lpstr>
      <vt:lpstr>1_Оформление по умолчанию</vt:lpstr>
      <vt:lpstr>3_Оформление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Kotova Yuliya</dc:creator>
  <cp:lastModifiedBy>ArishkA</cp:lastModifiedBy>
  <cp:revision>395</cp:revision>
  <dcterms:modified xsi:type="dcterms:W3CDTF">2013-10-10T09:52:41Z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0x010100EA5B512EC552CD45AD810C2AE4AED932</vt:lpwstr>
  </property>
</Properties>
</file>